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7" r:id="rId2"/>
    <p:sldId id="280" r:id="rId3"/>
    <p:sldId id="581" r:id="rId4"/>
    <p:sldId id="582" r:id="rId5"/>
    <p:sldId id="433" r:id="rId6"/>
    <p:sldId id="583" r:id="rId7"/>
    <p:sldId id="584" r:id="rId8"/>
    <p:sldId id="585" r:id="rId9"/>
    <p:sldId id="392" r:id="rId10"/>
    <p:sldId id="562" r:id="rId11"/>
    <p:sldId id="573" r:id="rId12"/>
    <p:sldId id="271" r:id="rId13"/>
    <p:sldId id="273" r:id="rId14"/>
    <p:sldId id="281" r:id="rId15"/>
    <p:sldId id="256" r:id="rId16"/>
    <p:sldId id="257" r:id="rId17"/>
    <p:sldId id="258" r:id="rId18"/>
    <p:sldId id="259" r:id="rId19"/>
    <p:sldId id="260" r:id="rId20"/>
    <p:sldId id="261" r:id="rId21"/>
    <p:sldId id="588" r:id="rId22"/>
    <p:sldId id="589" r:id="rId23"/>
    <p:sldId id="590" r:id="rId24"/>
    <p:sldId id="593" r:id="rId25"/>
    <p:sldId id="592" r:id="rId26"/>
    <p:sldId id="282" r:id="rId27"/>
    <p:sldId id="262" r:id="rId28"/>
    <p:sldId id="263" r:id="rId29"/>
    <p:sldId id="264" r:id="rId30"/>
    <p:sldId id="265" r:id="rId31"/>
    <p:sldId id="266" r:id="rId32"/>
    <p:sldId id="275" r:id="rId33"/>
    <p:sldId id="276" r:id="rId34"/>
    <p:sldId id="274" r:id="rId35"/>
    <p:sldId id="267" r:id="rId36"/>
    <p:sldId id="591" r:id="rId37"/>
    <p:sldId id="283" r:id="rId38"/>
    <p:sldId id="586" r:id="rId39"/>
    <p:sldId id="331" r:id="rId40"/>
    <p:sldId id="587" r:id="rId41"/>
    <p:sldId id="332" r:id="rId42"/>
    <p:sldId id="375" r:id="rId43"/>
    <p:sldId id="327" r:id="rId44"/>
    <p:sldId id="328" r:id="rId45"/>
    <p:sldId id="580" r:id="rId46"/>
    <p:sldId id="329" r:id="rId47"/>
    <p:sldId id="572" r:id="rId48"/>
    <p:sldId id="279" r:id="rId4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550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poyoconsultoria0.sharepoint.com/sites/fileserver/Estudios%20Econmicos/04.%20Encuentros%20mensuales/2023/08.%20Agosto/Insumos/Gr&#225;ficos%20F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C:\Users\amala\Downloads\Informal-economy-charts-chapter-5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7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'[Gráficos FA.xlsx]commodities'!$C$3</c:f>
              <c:strCache>
                <c:ptCount val="1"/>
                <c:pt idx="0">
                  <c:v>Rusia</c:v>
                </c:pt>
              </c:strCache>
            </c:strRef>
          </c:tx>
          <c:spPr>
            <a:solidFill>
              <a:srgbClr val="216686"/>
            </a:solidFill>
            <a:ln w="47625">
              <a:noFill/>
            </a:ln>
            <a:effectLst/>
          </c:spPr>
          <c:invertIfNegative val="0"/>
          <c:cat>
            <c:strRef>
              <c:f>'[Gráficos FA.xlsx]commodities'!$B$5:$B$9</c:f>
              <c:strCache>
                <c:ptCount val="5"/>
                <c:pt idx="0">
                  <c:v>Petróleo</c:v>
                </c:pt>
                <c:pt idx="1">
                  <c:v>Trigo</c:v>
                </c:pt>
                <c:pt idx="2">
                  <c:v>Gas</c:v>
                </c:pt>
                <c:pt idx="3">
                  <c:v>Maíz</c:v>
                </c:pt>
                <c:pt idx="4">
                  <c:v>Chips</c:v>
                </c:pt>
              </c:strCache>
            </c:strRef>
          </c:cat>
          <c:val>
            <c:numRef>
              <c:f>'[Gráficos FA.xlsx]commodities'!$C$5:$C$9</c:f>
              <c:numCache>
                <c:formatCode>0</c:formatCode>
                <c:ptCount val="5"/>
                <c:pt idx="0">
                  <c:v>12.193548387096699</c:v>
                </c:pt>
                <c:pt idx="1">
                  <c:v>10.016129032258</c:v>
                </c:pt>
                <c:pt idx="2">
                  <c:v>18.2903225806451</c:v>
                </c:pt>
                <c:pt idx="3">
                  <c:v>3.9193548387096802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7-49BC-8200-D39CFEC692CB}"/>
            </c:ext>
          </c:extLst>
        </c:ser>
        <c:ser>
          <c:idx val="1"/>
          <c:order val="1"/>
          <c:tx>
            <c:strRef>
              <c:f>'[Gráficos FA.xlsx]commodities'!$D$3</c:f>
              <c:strCache>
                <c:ptCount val="1"/>
                <c:pt idx="0">
                  <c:v>Ucrania</c:v>
                </c:pt>
              </c:strCache>
            </c:strRef>
          </c:tx>
          <c:spPr>
            <a:solidFill>
              <a:srgbClr val="CD4F4F"/>
            </a:solidFill>
            <a:ln w="47625">
              <a:noFill/>
            </a:ln>
            <a:effectLst/>
          </c:spPr>
          <c:invertIfNegative val="0"/>
          <c:cat>
            <c:strRef>
              <c:f>'[Gráficos FA.xlsx]commodities'!$B$5:$B$9</c:f>
              <c:strCache>
                <c:ptCount val="5"/>
                <c:pt idx="0">
                  <c:v>Petróleo</c:v>
                </c:pt>
                <c:pt idx="1">
                  <c:v>Trigo</c:v>
                </c:pt>
                <c:pt idx="2">
                  <c:v>Gas</c:v>
                </c:pt>
                <c:pt idx="3">
                  <c:v>Maíz</c:v>
                </c:pt>
                <c:pt idx="4">
                  <c:v>Chips</c:v>
                </c:pt>
              </c:strCache>
            </c:strRef>
          </c:cat>
          <c:val>
            <c:numRef>
              <c:f>'[Gráficos FA.xlsx]commodities'!$D$5:$D$9</c:f>
              <c:numCache>
                <c:formatCode>0</c:formatCode>
                <c:ptCount val="5"/>
                <c:pt idx="1">
                  <c:v>4.2096774193549003</c:v>
                </c:pt>
                <c:pt idx="2">
                  <c:v>0</c:v>
                </c:pt>
                <c:pt idx="3">
                  <c:v>16.11290322580642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7-49BC-8200-D39CFEC692CB}"/>
            </c:ext>
          </c:extLst>
        </c:ser>
        <c:ser>
          <c:idx val="2"/>
          <c:order val="2"/>
          <c:tx>
            <c:strRef>
              <c:f>'[Gráficos FA.xlsx]commodities'!$E$3</c:f>
              <c:strCache>
                <c:ptCount val="1"/>
                <c:pt idx="0">
                  <c:v>Taiwan</c:v>
                </c:pt>
              </c:strCache>
            </c:strRef>
          </c:tx>
          <c:spPr>
            <a:solidFill>
              <a:srgbClr val="A6A6A6"/>
            </a:solidFill>
            <a:ln w="47625">
              <a:noFill/>
            </a:ln>
            <a:effectLst/>
          </c:spPr>
          <c:invertIfNegative val="0"/>
          <c:cat>
            <c:strRef>
              <c:f>'[Gráficos FA.xlsx]commodities'!$B$5:$B$9</c:f>
              <c:strCache>
                <c:ptCount val="5"/>
                <c:pt idx="0">
                  <c:v>Petróleo</c:v>
                </c:pt>
                <c:pt idx="1">
                  <c:v>Trigo</c:v>
                </c:pt>
                <c:pt idx="2">
                  <c:v>Gas</c:v>
                </c:pt>
                <c:pt idx="3">
                  <c:v>Maíz</c:v>
                </c:pt>
                <c:pt idx="4">
                  <c:v>Chips</c:v>
                </c:pt>
              </c:strCache>
            </c:strRef>
          </c:cat>
          <c:val>
            <c:numRef>
              <c:f>'[Gráficos FA.xlsx]commodities'!$E$5:$E$9</c:f>
              <c:numCache>
                <c:formatCode>General</c:formatCode>
                <c:ptCount val="5"/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7-49BC-8200-D39CFEC69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1945663"/>
        <c:axId val="667187135"/>
      </c:barChart>
      <c:catAx>
        <c:axId val="13119456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254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667187135"/>
        <c:crosses val="autoZero"/>
        <c:auto val="1"/>
        <c:lblAlgn val="ctr"/>
        <c:lblOffset val="100"/>
        <c:noMultiLvlLbl val="0"/>
      </c:catAx>
      <c:valAx>
        <c:axId val="667187135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ysClr val="windowText" lastClr="000000">
                      <a:lumMod val="15000"/>
                      <a:lumOff val="85000"/>
                    </a:sysClr>
                  </a:solidFill>
                  <a:round/>
                </a14:hiddenLine>
              </a:ext>
            </a:extLst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311945663"/>
        <c:crosses val="autoZero"/>
        <c:crossBetween val="between"/>
        <c:majorUnit val="10"/>
      </c:valAx>
      <c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</a:extLst>
      </c:spPr>
    </c:plotArea>
    <c:legend>
      <c:legendPos val="t"/>
      <c:layout>
        <c:manualLayout>
          <c:xMode val="edge"/>
          <c:yMode val="edge"/>
          <c:x val="0.24275402676810032"/>
          <c:y val="6.0354875843975878E-4"/>
          <c:w val="0.49253838383838383"/>
          <c:h val="0.10723592467559974"/>
        </c:manualLayout>
      </c:layout>
      <c:overlay val="0"/>
      <c:spPr>
        <a:solidFill>
          <a:srgbClr val="FFFFFF"/>
        </a:solidFill>
        <a:ln w="3175">
          <a:solidFill>
            <a:srgbClr val="FFFF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PT"/>
        </a:p>
      </c:txPr>
    </c:legend>
    <c:plotVisOnly val="1"/>
    <c:dispBlanksAs val="gap"/>
    <c:showDLblsOverMax val="0"/>
  </c:chart>
  <c:spPr>
    <a:noFill/>
    <a:ln w="25400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</a:extLst>
  </c:spPr>
  <c:txPr>
    <a:bodyPr/>
    <a:lstStyle/>
    <a:p>
      <a:pPr>
        <a:defRPr sz="1100" b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'/Users/Alejandra/Dropbox/InequalityReport2020/Presentations/Launch/C:\Users\Alejandra\Dropbox\InequalityReport2020\Book\Third Drafts\Chapter 7\[Chapter 7-Education v2.xlsx]Figure7.7_Data'!$B$1</c:f>
              <c:strCache>
                <c:ptCount val="1"/>
                <c:pt idx="0">
                  <c:v>#¡REF!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52-2E44-9C4B-F5237FADD1F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52-2E44-9C4B-F5237FADD1F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52-2E44-9C4B-F5237FADD1FA}"/>
              </c:ext>
            </c:extLst>
          </c:dPt>
          <c:cat>
            <c:strRef>
              <c:f>slide47_data!$A$2:$A$14</c:f>
              <c:strCache>
                <c:ptCount val="13"/>
                <c:pt idx="0">
                  <c:v>Promedio
OCDE</c:v>
                </c:pt>
                <c:pt idx="1">
                  <c:v>Países
Comparación</c:v>
                </c:pt>
                <c:pt idx="2">
                  <c:v>DOM</c:v>
                </c:pt>
                <c:pt idx="3">
                  <c:v>URY</c:v>
                </c:pt>
                <c:pt idx="4">
                  <c:v>ARG</c:v>
                </c:pt>
                <c:pt idx="5">
                  <c:v>COL</c:v>
                </c:pt>
                <c:pt idx="6">
                  <c:v>BRA</c:v>
                </c:pt>
                <c:pt idx="7">
                  <c:v>CRI</c:v>
                </c:pt>
                <c:pt idx="8">
                  <c:v>Promedio
ALC</c:v>
                </c:pt>
                <c:pt idx="9">
                  <c:v>PAN</c:v>
                </c:pt>
                <c:pt idx="10">
                  <c:v>MEX</c:v>
                </c:pt>
                <c:pt idx="11">
                  <c:v>CHL</c:v>
                </c:pt>
                <c:pt idx="12">
                  <c:v>PER</c:v>
                </c:pt>
              </c:strCache>
            </c:strRef>
          </c:cat>
          <c:val>
            <c:numRef>
              <c:f>slide47_data!$B$2:$B$14</c:f>
              <c:numCache>
                <c:formatCode>General</c:formatCode>
                <c:ptCount val="13"/>
                <c:pt idx="0" formatCode="0.000000">
                  <c:v>2.8062845882352936</c:v>
                </c:pt>
                <c:pt idx="1">
                  <c:v>3.3596385333333338</c:v>
                </c:pt>
                <c:pt idx="2">
                  <c:v>3.3860030000000001</c:v>
                </c:pt>
                <c:pt idx="3">
                  <c:v>4.7890220000000001</c:v>
                </c:pt>
                <c:pt idx="4">
                  <c:v>4.8300979999999996</c:v>
                </c:pt>
                <c:pt idx="5">
                  <c:v>5.9550979999999996</c:v>
                </c:pt>
                <c:pt idx="6">
                  <c:v>6.0757329999999996</c:v>
                </c:pt>
                <c:pt idx="7">
                  <c:v>6.2699280000000002</c:v>
                </c:pt>
                <c:pt idx="8" formatCode="0.000000">
                  <c:v>6.5349288999999997</c:v>
                </c:pt>
                <c:pt idx="9">
                  <c:v>6.6008889999999996</c:v>
                </c:pt>
                <c:pt idx="10">
                  <c:v>7.0527309999999996</c:v>
                </c:pt>
                <c:pt idx="11">
                  <c:v>9.7744370000000007</c:v>
                </c:pt>
                <c:pt idx="12">
                  <c:v>10.615349999999999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52-2E44-9C4B-F5237FADD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615344"/>
        <c:axId val="363611032"/>
      </c:barChart>
      <c:catAx>
        <c:axId val="36361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63611032"/>
        <c:crosses val="autoZero"/>
        <c:auto val="1"/>
        <c:lblAlgn val="ctr"/>
        <c:lblOffset val="100"/>
        <c:noMultiLvlLbl val="0"/>
      </c:catAx>
      <c:valAx>
        <c:axId val="363611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L"/>
                  <a:t>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6361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42822251385243E-2"/>
          <c:y val="0.13390125241788944"/>
          <c:w val="0.90730096237970259"/>
          <c:h val="0.67137523690431999"/>
        </c:manualLayout>
      </c:layout>
      <c:lineChart>
        <c:grouping val="standard"/>
        <c:varyColors val="0"/>
        <c:ser>
          <c:idx val="1"/>
          <c:order val="0"/>
          <c:tx>
            <c:strRef>
              <c:f>'5.1.D'!$U$3</c:f>
              <c:strCache>
                <c:ptCount val="1"/>
                <c:pt idx="0">
                  <c:v>Advanced economies</c:v>
                </c:pt>
              </c:strCache>
            </c:strRef>
          </c:tx>
          <c:spPr>
            <a:ln w="76200" cap="rnd">
              <a:solidFill>
                <a:srgbClr val="002345"/>
              </a:solidFill>
              <a:round/>
            </a:ln>
            <a:effectLst/>
          </c:spPr>
          <c:marker>
            <c:symbol val="none"/>
          </c:marker>
          <c:cat>
            <c:numRef>
              <c:f>'5.1.D'!$V$2:$AX$2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'5.1.D'!$V$3:$AX$3</c:f>
              <c:numCache>
                <c:formatCode>General</c:formatCode>
                <c:ptCount val="29"/>
                <c:pt idx="0">
                  <c:v>16.600000000000001</c:v>
                </c:pt>
                <c:pt idx="1">
                  <c:v>16.5</c:v>
                </c:pt>
                <c:pt idx="2">
                  <c:v>16.5</c:v>
                </c:pt>
                <c:pt idx="3">
                  <c:v>16.7</c:v>
                </c:pt>
                <c:pt idx="4">
                  <c:v>16.899999999999999</c:v>
                </c:pt>
                <c:pt idx="5">
                  <c:v>16.8</c:v>
                </c:pt>
                <c:pt idx="6" formatCode="0.0">
                  <c:v>17</c:v>
                </c:pt>
                <c:pt idx="7">
                  <c:v>16.899999999999999</c:v>
                </c:pt>
                <c:pt idx="8">
                  <c:v>16.8</c:v>
                </c:pt>
                <c:pt idx="9">
                  <c:v>16.600000000000001</c:v>
                </c:pt>
                <c:pt idx="10">
                  <c:v>16.2</c:v>
                </c:pt>
                <c:pt idx="11" formatCode="0.0">
                  <c:v>16</c:v>
                </c:pt>
                <c:pt idx="12">
                  <c:v>15.9</c:v>
                </c:pt>
                <c:pt idx="13">
                  <c:v>15.8</c:v>
                </c:pt>
                <c:pt idx="14">
                  <c:v>15.7</c:v>
                </c:pt>
                <c:pt idx="15">
                  <c:v>15.4</c:v>
                </c:pt>
                <c:pt idx="16">
                  <c:v>15.3</c:v>
                </c:pt>
                <c:pt idx="17" formatCode="0.0">
                  <c:v>15</c:v>
                </c:pt>
                <c:pt idx="18">
                  <c:v>14.6</c:v>
                </c:pt>
                <c:pt idx="19">
                  <c:v>14.9</c:v>
                </c:pt>
                <c:pt idx="20">
                  <c:v>14.8</c:v>
                </c:pt>
                <c:pt idx="21">
                  <c:v>14.6</c:v>
                </c:pt>
                <c:pt idx="22">
                  <c:v>14.6</c:v>
                </c:pt>
                <c:pt idx="23">
                  <c:v>14.6</c:v>
                </c:pt>
                <c:pt idx="24">
                  <c:v>14.5</c:v>
                </c:pt>
                <c:pt idx="25">
                  <c:v>14.2</c:v>
                </c:pt>
                <c:pt idx="26">
                  <c:v>14.1</c:v>
                </c:pt>
                <c:pt idx="27">
                  <c:v>13.9</c:v>
                </c:pt>
                <c:pt idx="28">
                  <c:v>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61-44D4-90DB-6FC2B0189024}"/>
            </c:ext>
          </c:extLst>
        </c:ser>
        <c:ser>
          <c:idx val="2"/>
          <c:order val="1"/>
          <c:tx>
            <c:strRef>
              <c:f>'5.1.D'!$U$4</c:f>
              <c:strCache>
                <c:ptCount val="1"/>
                <c:pt idx="0">
                  <c:v>EMDEs</c:v>
                </c:pt>
              </c:strCache>
            </c:strRef>
          </c:tx>
          <c:spPr>
            <a:ln w="76200" cap="rnd">
              <a:solidFill>
                <a:srgbClr val="EB1C2D"/>
              </a:solidFill>
              <a:round/>
            </a:ln>
            <a:effectLst/>
          </c:spPr>
          <c:marker>
            <c:symbol val="none"/>
          </c:marker>
          <c:cat>
            <c:numRef>
              <c:f>'5.1.D'!$V$2:$AX$2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'5.1.D'!$V$4:$AX$4</c:f>
              <c:numCache>
                <c:formatCode>General</c:formatCode>
                <c:ptCount val="29"/>
                <c:pt idx="0">
                  <c:v>45.5</c:v>
                </c:pt>
                <c:pt idx="1">
                  <c:v>42.3</c:v>
                </c:pt>
                <c:pt idx="2">
                  <c:v>41.2</c:v>
                </c:pt>
                <c:pt idx="3">
                  <c:v>41.1</c:v>
                </c:pt>
                <c:pt idx="4">
                  <c:v>41.6</c:v>
                </c:pt>
                <c:pt idx="5">
                  <c:v>41.8</c:v>
                </c:pt>
                <c:pt idx="6">
                  <c:v>43.1</c:v>
                </c:pt>
                <c:pt idx="7">
                  <c:v>42.5</c:v>
                </c:pt>
                <c:pt idx="8">
                  <c:v>43.5</c:v>
                </c:pt>
                <c:pt idx="9">
                  <c:v>43.6</c:v>
                </c:pt>
                <c:pt idx="10">
                  <c:v>44.3</c:v>
                </c:pt>
                <c:pt idx="11">
                  <c:v>44.1</c:v>
                </c:pt>
                <c:pt idx="12">
                  <c:v>44.8</c:v>
                </c:pt>
                <c:pt idx="13">
                  <c:v>45.9</c:v>
                </c:pt>
                <c:pt idx="14">
                  <c:v>45.9</c:v>
                </c:pt>
                <c:pt idx="15" formatCode="0.0">
                  <c:v>46</c:v>
                </c:pt>
                <c:pt idx="16">
                  <c:v>45.2</c:v>
                </c:pt>
                <c:pt idx="17">
                  <c:v>44.1</c:v>
                </c:pt>
                <c:pt idx="18" formatCode="0.0">
                  <c:v>43</c:v>
                </c:pt>
                <c:pt idx="19">
                  <c:v>44.1</c:v>
                </c:pt>
                <c:pt idx="20">
                  <c:v>43.1</c:v>
                </c:pt>
                <c:pt idx="21" formatCode="0.0">
                  <c:v>41</c:v>
                </c:pt>
                <c:pt idx="22">
                  <c:v>41.2</c:v>
                </c:pt>
                <c:pt idx="23">
                  <c:v>39.200000000000003</c:v>
                </c:pt>
                <c:pt idx="24">
                  <c:v>37.4</c:v>
                </c:pt>
                <c:pt idx="25">
                  <c:v>36.200000000000003</c:v>
                </c:pt>
                <c:pt idx="26">
                  <c:v>36.4</c:v>
                </c:pt>
                <c:pt idx="27">
                  <c:v>36.200000000000003</c:v>
                </c:pt>
                <c:pt idx="28" formatCode="0.0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61-44D4-90DB-6FC2B01890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129688"/>
        <c:axId val="840130080"/>
      </c:lineChart>
      <c:catAx>
        <c:axId val="840129688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3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840130080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840130080"/>
        <c:scaling>
          <c:orientation val="minMax"/>
          <c:min val="1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8401296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814534120734909"/>
          <c:y val="7.7884590619234292E-2"/>
          <c:w val="0.77157688101487309"/>
          <c:h val="0.1133125033640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3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6168219610732"/>
          <c:y val="3.0818560801444277E-2"/>
          <c:w val="0.83599783671306827"/>
          <c:h val="0.78321351429768848"/>
        </c:manualLayout>
      </c:layout>
      <c:scatterChart>
        <c:scatterStyle val="lineMarker"/>
        <c:varyColors val="0"/>
        <c:ser>
          <c:idx val="1"/>
          <c:order val="0"/>
          <c:tx>
            <c:strRef>
              <c:f>slide53_Data!$B$1</c:f>
              <c:strCache>
                <c:ptCount val="1"/>
                <c:pt idx="0">
                  <c:v>ALC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xVal>
            <c:numRef>
              <c:f>slide53_Data!$A$3:$A$31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xVal>
          <c:yVal>
            <c:numRef>
              <c:f>slide53_Data!$C$3:$C$31</c:f>
              <c:numCache>
                <c:formatCode>General</c:formatCode>
                <c:ptCount val="29"/>
                <c:pt idx="0">
                  <c:v>41.36412</c:v>
                </c:pt>
                <c:pt idx="1">
                  <c:v>40.765650000000001</c:v>
                </c:pt>
                <c:pt idx="2">
                  <c:v>39.706420000000001</c:v>
                </c:pt>
                <c:pt idx="3">
                  <c:v>40.009540000000001</c:v>
                </c:pt>
                <c:pt idx="4">
                  <c:v>40.958620000000003</c:v>
                </c:pt>
                <c:pt idx="5">
                  <c:v>42.894240000000003</c:v>
                </c:pt>
                <c:pt idx="6">
                  <c:v>44.270009999999999</c:v>
                </c:pt>
                <c:pt idx="7">
                  <c:v>45.671770000000002</c:v>
                </c:pt>
                <c:pt idx="8">
                  <c:v>49.171709999999997</c:v>
                </c:pt>
                <c:pt idx="9">
                  <c:v>48.594340000000003</c:v>
                </c:pt>
                <c:pt idx="10">
                  <c:v>49.077150000000003</c:v>
                </c:pt>
                <c:pt idx="11">
                  <c:v>43.034190000000002</c:v>
                </c:pt>
                <c:pt idx="12">
                  <c:v>42.947769999999998</c:v>
                </c:pt>
                <c:pt idx="13">
                  <c:v>40.11168</c:v>
                </c:pt>
                <c:pt idx="14">
                  <c:v>37.338259999999998</c:v>
                </c:pt>
                <c:pt idx="15">
                  <c:v>37.493279999999999</c:v>
                </c:pt>
                <c:pt idx="16">
                  <c:v>35.645989999999998</c:v>
                </c:pt>
                <c:pt idx="17">
                  <c:v>31.80688</c:v>
                </c:pt>
                <c:pt idx="18">
                  <c:v>29.973549999999999</c:v>
                </c:pt>
                <c:pt idx="19">
                  <c:v>28.0379</c:v>
                </c:pt>
                <c:pt idx="20">
                  <c:v>26.81147</c:v>
                </c:pt>
                <c:pt idx="21">
                  <c:v>26.663810000000002</c:v>
                </c:pt>
                <c:pt idx="22">
                  <c:v>26.130199999999999</c:v>
                </c:pt>
                <c:pt idx="23">
                  <c:v>24.903569999999998</c:v>
                </c:pt>
                <c:pt idx="24">
                  <c:v>23.658850000000001</c:v>
                </c:pt>
                <c:pt idx="25">
                  <c:v>23.0838</c:v>
                </c:pt>
                <c:pt idx="26">
                  <c:v>23.74015</c:v>
                </c:pt>
                <c:pt idx="27">
                  <c:v>22.42435</c:v>
                </c:pt>
                <c:pt idx="28">
                  <c:v>22.408989999999999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A6-5147-946A-3532A1B31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431848"/>
        <c:axId val="328433416"/>
      </c:scatterChart>
      <c:valAx>
        <c:axId val="328431848"/>
        <c:scaling>
          <c:orientation val="minMax"/>
          <c:max val="2020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28433416"/>
        <c:crosses val="autoZero"/>
        <c:crossBetween val="midCat"/>
      </c:valAx>
      <c:valAx>
        <c:axId val="328433416"/>
        <c:scaling>
          <c:orientation val="minMax"/>
          <c:max val="55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Ratio D10/D1</a:t>
                </a:r>
              </a:p>
            </c:rich>
          </c:tx>
          <c:layout>
            <c:manualLayout>
              <c:xMode val="edge"/>
              <c:yMode val="edge"/>
              <c:x val="2.1319783698794594E-2"/>
              <c:y val="0.297614214271897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28431848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10438134323076"/>
          <c:y val="0.91598445710693455"/>
          <c:w val="9.9167464384449344E-2"/>
          <c:h val="6.162503223830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6168219610732"/>
          <c:y val="3.0818560801444277E-2"/>
          <c:w val="0.83599783671306827"/>
          <c:h val="0.78321351429768848"/>
        </c:manualLayout>
      </c:layout>
      <c:scatterChart>
        <c:scatterStyle val="lineMarker"/>
        <c:varyColors val="0"/>
        <c:ser>
          <c:idx val="1"/>
          <c:order val="0"/>
          <c:tx>
            <c:strRef>
              <c:f>slide53_Data!$B$1</c:f>
              <c:strCache>
                <c:ptCount val="1"/>
                <c:pt idx="0">
                  <c:v>ALC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xVal>
            <c:numRef>
              <c:f>slide53_Data!$A$3:$A$31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xVal>
          <c:yVal>
            <c:numRef>
              <c:f>slide53_Data!$C$3:$C$31</c:f>
              <c:numCache>
                <c:formatCode>General</c:formatCode>
                <c:ptCount val="29"/>
                <c:pt idx="0">
                  <c:v>41.36412</c:v>
                </c:pt>
                <c:pt idx="1">
                  <c:v>40.765650000000001</c:v>
                </c:pt>
                <c:pt idx="2">
                  <c:v>39.706420000000001</c:v>
                </c:pt>
                <c:pt idx="3">
                  <c:v>40.009540000000001</c:v>
                </c:pt>
                <c:pt idx="4">
                  <c:v>40.958620000000003</c:v>
                </c:pt>
                <c:pt idx="5">
                  <c:v>42.894240000000003</c:v>
                </c:pt>
                <c:pt idx="6">
                  <c:v>44.270009999999999</c:v>
                </c:pt>
                <c:pt idx="7">
                  <c:v>45.671770000000002</c:v>
                </c:pt>
                <c:pt idx="8">
                  <c:v>49.171709999999997</c:v>
                </c:pt>
                <c:pt idx="9">
                  <c:v>48.594340000000003</c:v>
                </c:pt>
                <c:pt idx="10">
                  <c:v>49.077150000000003</c:v>
                </c:pt>
                <c:pt idx="11">
                  <c:v>43.034190000000002</c:v>
                </c:pt>
                <c:pt idx="12">
                  <c:v>42.947769999999998</c:v>
                </c:pt>
                <c:pt idx="13">
                  <c:v>40.11168</c:v>
                </c:pt>
                <c:pt idx="14">
                  <c:v>37.338259999999998</c:v>
                </c:pt>
                <c:pt idx="15">
                  <c:v>37.493279999999999</c:v>
                </c:pt>
                <c:pt idx="16">
                  <c:v>35.645989999999998</c:v>
                </c:pt>
                <c:pt idx="17">
                  <c:v>31.80688</c:v>
                </c:pt>
                <c:pt idx="18">
                  <c:v>29.973549999999999</c:v>
                </c:pt>
                <c:pt idx="19">
                  <c:v>28.0379</c:v>
                </c:pt>
                <c:pt idx="20">
                  <c:v>26.81147</c:v>
                </c:pt>
                <c:pt idx="21">
                  <c:v>26.663810000000002</c:v>
                </c:pt>
                <c:pt idx="22">
                  <c:v>26.130199999999999</c:v>
                </c:pt>
                <c:pt idx="23">
                  <c:v>24.903569999999998</c:v>
                </c:pt>
                <c:pt idx="24">
                  <c:v>23.658850000000001</c:v>
                </c:pt>
                <c:pt idx="25">
                  <c:v>23.0838</c:v>
                </c:pt>
                <c:pt idx="26">
                  <c:v>23.74015</c:v>
                </c:pt>
                <c:pt idx="27">
                  <c:v>22.42435</c:v>
                </c:pt>
                <c:pt idx="28">
                  <c:v>22.408989999999999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A6-5147-946A-3532A1B31952}"/>
            </c:ext>
          </c:extLst>
        </c:ser>
        <c:ser>
          <c:idx val="0"/>
          <c:order val="1"/>
          <c:tx>
            <c:strRef>
              <c:f>slide53_Data!$D$1</c:f>
              <c:strCache>
                <c:ptCount val="1"/>
                <c:pt idx="0">
                  <c:v>OCDE desarrollados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xVal>
            <c:numRef>
              <c:f>slide53_Data!$A$3:$A$31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xVal>
          <c:yVal>
            <c:numRef>
              <c:f>slide53_Data!$E$3:$E$31</c:f>
              <c:numCache>
                <c:formatCode>General</c:formatCode>
                <c:ptCount val="29"/>
                <c:pt idx="0">
                  <c:v>8.0776479999999999</c:v>
                </c:pt>
                <c:pt idx="1">
                  <c:v>8.1376039999999996</c:v>
                </c:pt>
                <c:pt idx="2">
                  <c:v>8.2926649999999995</c:v>
                </c:pt>
                <c:pt idx="3">
                  <c:v>8.5590550000000007</c:v>
                </c:pt>
                <c:pt idx="4">
                  <c:v>8.6824410000000007</c:v>
                </c:pt>
                <c:pt idx="5">
                  <c:v>8.9166159999999994</c:v>
                </c:pt>
                <c:pt idx="6">
                  <c:v>8.8818260000000002</c:v>
                </c:pt>
                <c:pt idx="7">
                  <c:v>8.8641129999999997</c:v>
                </c:pt>
                <c:pt idx="8">
                  <c:v>8.9057619999999993</c:v>
                </c:pt>
                <c:pt idx="9">
                  <c:v>8.8515519999999999</c:v>
                </c:pt>
                <c:pt idx="10">
                  <c:v>8.845269</c:v>
                </c:pt>
                <c:pt idx="11">
                  <c:v>8.893535</c:v>
                </c:pt>
                <c:pt idx="12">
                  <c:v>8.9616869999999995</c:v>
                </c:pt>
                <c:pt idx="13">
                  <c:v>9.0877309999999998</c:v>
                </c:pt>
                <c:pt idx="14">
                  <c:v>9.2074689999999997</c:v>
                </c:pt>
                <c:pt idx="15">
                  <c:v>9.1845680000000005</c:v>
                </c:pt>
                <c:pt idx="16">
                  <c:v>8.9815629999999995</c:v>
                </c:pt>
                <c:pt idx="17">
                  <c:v>8.9939090000000004</c:v>
                </c:pt>
                <c:pt idx="18">
                  <c:v>9.1542689999999993</c:v>
                </c:pt>
                <c:pt idx="19">
                  <c:v>9.243169</c:v>
                </c:pt>
                <c:pt idx="20">
                  <c:v>9.0405750000000005</c:v>
                </c:pt>
                <c:pt idx="21">
                  <c:v>9.1402029999999996</c:v>
                </c:pt>
                <c:pt idx="22">
                  <c:v>9.2974209999999999</c:v>
                </c:pt>
                <c:pt idx="23">
                  <c:v>9.4412680000000009</c:v>
                </c:pt>
                <c:pt idx="24">
                  <c:v>9.4618640000000003</c:v>
                </c:pt>
                <c:pt idx="25">
                  <c:v>9.4577279999999995</c:v>
                </c:pt>
                <c:pt idx="26">
                  <c:v>9.3955590000000004</c:v>
                </c:pt>
                <c:pt idx="27">
                  <c:v>9.2127389999999991</c:v>
                </c:pt>
                <c:pt idx="28">
                  <c:v>9.2127389999999991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1A6-5147-946A-3532A1B31952}"/>
            </c:ext>
          </c:extLst>
        </c:ser>
        <c:ser>
          <c:idx val="2"/>
          <c:order val="2"/>
          <c:tx>
            <c:strRef>
              <c:f>slide53_Data!$F$1</c:f>
              <c:strCache>
                <c:ptCount val="1"/>
                <c:pt idx="0">
                  <c:v>Países comparación</c:v>
                </c:pt>
              </c:strCache>
            </c:strRef>
          </c:tx>
          <c:spPr>
            <a:ln w="1905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7"/>
            <c:spPr>
              <a:solidFill>
                <a:schemeClr val="accent3"/>
              </a:solidFill>
              <a:ln w="6350" cap="flat" cmpd="sng" algn="ctr">
                <a:noFill/>
                <a:prstDash val="solid"/>
                <a:round/>
              </a:ln>
              <a:effectLst/>
            </c:spPr>
          </c:marker>
          <c:xVal>
            <c:numRef>
              <c:f>slide53_Data!$A$3:$A$31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xVal>
          <c:yVal>
            <c:numRef>
              <c:f>slide53_Data!$G$3:$G$31</c:f>
              <c:numCache>
                <c:formatCode>General</c:formatCode>
                <c:ptCount val="29"/>
                <c:pt idx="0">
                  <c:v>11.856590000000001</c:v>
                </c:pt>
                <c:pt idx="1">
                  <c:v>12.19988</c:v>
                </c:pt>
                <c:pt idx="2">
                  <c:v>12.222239999999999</c:v>
                </c:pt>
                <c:pt idx="3">
                  <c:v>12.11345</c:v>
                </c:pt>
                <c:pt idx="4">
                  <c:v>12.474080000000001</c:v>
                </c:pt>
                <c:pt idx="5">
                  <c:v>12.602959999999999</c:v>
                </c:pt>
                <c:pt idx="6">
                  <c:v>12.5694</c:v>
                </c:pt>
                <c:pt idx="7">
                  <c:v>12.479010000000001</c:v>
                </c:pt>
                <c:pt idx="8">
                  <c:v>12.3066</c:v>
                </c:pt>
                <c:pt idx="9">
                  <c:v>12.405989999999999</c:v>
                </c:pt>
                <c:pt idx="10">
                  <c:v>12.4459</c:v>
                </c:pt>
                <c:pt idx="11">
                  <c:v>12.52216</c:v>
                </c:pt>
                <c:pt idx="12">
                  <c:v>12.690530000000001</c:v>
                </c:pt>
                <c:pt idx="13">
                  <c:v>12.93407</c:v>
                </c:pt>
                <c:pt idx="14">
                  <c:v>13.164849999999999</c:v>
                </c:pt>
                <c:pt idx="15">
                  <c:v>13.348649999999999</c:v>
                </c:pt>
                <c:pt idx="16">
                  <c:v>12.8415</c:v>
                </c:pt>
                <c:pt idx="17">
                  <c:v>12.250400000000001</c:v>
                </c:pt>
                <c:pt idx="18">
                  <c:v>11.94378</c:v>
                </c:pt>
                <c:pt idx="19">
                  <c:v>11.67775</c:v>
                </c:pt>
                <c:pt idx="20">
                  <c:v>11.89706</c:v>
                </c:pt>
                <c:pt idx="21">
                  <c:v>11.832610000000001</c:v>
                </c:pt>
                <c:pt idx="22">
                  <c:v>11.88274</c:v>
                </c:pt>
                <c:pt idx="23">
                  <c:v>11.85013</c:v>
                </c:pt>
                <c:pt idx="24">
                  <c:v>12.29218</c:v>
                </c:pt>
                <c:pt idx="25">
                  <c:v>12.377750000000001</c:v>
                </c:pt>
                <c:pt idx="26">
                  <c:v>12.15851</c:v>
                </c:pt>
                <c:pt idx="27">
                  <c:v>11.3535</c:v>
                </c:pt>
                <c:pt idx="28">
                  <c:v>11.36204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1A6-5147-946A-3532A1B31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0595512"/>
        <c:axId val="330590808"/>
      </c:scatterChart>
      <c:valAx>
        <c:axId val="330595512"/>
        <c:scaling>
          <c:orientation val="minMax"/>
          <c:max val="2020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0808"/>
        <c:crosses val="autoZero"/>
        <c:crossBetween val="midCat"/>
      </c:valAx>
      <c:valAx>
        <c:axId val="330590808"/>
        <c:scaling>
          <c:orientation val="minMax"/>
          <c:max val="55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Ratio D10/D1</a:t>
                </a:r>
              </a:p>
            </c:rich>
          </c:tx>
          <c:layout>
            <c:manualLayout>
              <c:xMode val="edge"/>
              <c:yMode val="edge"/>
              <c:x val="2.1319783698794594E-2"/>
              <c:y val="0.297614214271897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5512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99889461869213E-2"/>
          <c:y val="6.8965517241379309E-2"/>
          <c:w val="0.82609162085028653"/>
          <c:h val="0.8347748459342269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slide6!$D$1</c:f>
              <c:strCache>
                <c:ptCount val="1"/>
                <c:pt idx="0">
                  <c:v>Number of Countries with at least 1 event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numRef>
              <c:f>slide6!$B$3:$B$22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slide6!$D$3:$D$22</c:f>
              <c:numCache>
                <c:formatCode>General</c:formatCode>
                <c:ptCount val="20"/>
                <c:pt idx="0">
                  <c:v>11</c:v>
                </c:pt>
                <c:pt idx="1">
                  <c:v>5</c:v>
                </c:pt>
                <c:pt idx="2">
                  <c:v>5</c:v>
                </c:pt>
                <c:pt idx="3">
                  <c:v>11</c:v>
                </c:pt>
                <c:pt idx="4">
                  <c:v>7</c:v>
                </c:pt>
                <c:pt idx="5">
                  <c:v>5</c:v>
                </c:pt>
                <c:pt idx="6">
                  <c:v>5</c:v>
                </c:pt>
                <c:pt idx="7">
                  <c:v>2</c:v>
                </c:pt>
                <c:pt idx="8">
                  <c:v>5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11</c:v>
                </c:pt>
                <c:pt idx="13">
                  <c:v>8</c:v>
                </c:pt>
                <c:pt idx="14">
                  <c:v>15</c:v>
                </c:pt>
                <c:pt idx="15">
                  <c:v>12</c:v>
                </c:pt>
                <c:pt idx="16">
                  <c:v>14</c:v>
                </c:pt>
                <c:pt idx="17">
                  <c:v>16</c:v>
                </c:pt>
                <c:pt idx="18">
                  <c:v>17</c:v>
                </c:pt>
                <c:pt idx="19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0-4415-B493-51634DD4E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30594336"/>
        <c:axId val="330591984"/>
      </c:barChart>
      <c:lineChart>
        <c:grouping val="standard"/>
        <c:varyColors val="0"/>
        <c:ser>
          <c:idx val="1"/>
          <c:order val="0"/>
          <c:tx>
            <c:strRef>
              <c:f>slide6!$C$1</c:f>
              <c:strCache>
                <c:ptCount val="1"/>
                <c:pt idx="0">
                  <c:v>Número total de eventos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slide6!$B$3:$B$22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slide6!$C$3:$C$22</c:f>
              <c:numCache>
                <c:formatCode>General</c:formatCode>
                <c:ptCount val="20"/>
                <c:pt idx="0">
                  <c:v>21</c:v>
                </c:pt>
                <c:pt idx="1">
                  <c:v>11</c:v>
                </c:pt>
                <c:pt idx="2">
                  <c:v>10</c:v>
                </c:pt>
                <c:pt idx="3">
                  <c:v>20</c:v>
                </c:pt>
                <c:pt idx="4">
                  <c:v>14</c:v>
                </c:pt>
                <c:pt idx="5">
                  <c:v>8</c:v>
                </c:pt>
                <c:pt idx="6">
                  <c:v>5</c:v>
                </c:pt>
                <c:pt idx="7">
                  <c:v>4</c:v>
                </c:pt>
                <c:pt idx="8">
                  <c:v>9</c:v>
                </c:pt>
                <c:pt idx="9">
                  <c:v>5</c:v>
                </c:pt>
                <c:pt idx="10">
                  <c:v>4</c:v>
                </c:pt>
                <c:pt idx="11">
                  <c:v>5</c:v>
                </c:pt>
                <c:pt idx="12">
                  <c:v>18</c:v>
                </c:pt>
                <c:pt idx="13">
                  <c:v>24</c:v>
                </c:pt>
                <c:pt idx="14">
                  <c:v>69</c:v>
                </c:pt>
                <c:pt idx="15">
                  <c:v>35</c:v>
                </c:pt>
                <c:pt idx="16">
                  <c:v>61</c:v>
                </c:pt>
                <c:pt idx="17">
                  <c:v>81</c:v>
                </c:pt>
                <c:pt idx="18">
                  <c:v>82</c:v>
                </c:pt>
                <c:pt idx="19">
                  <c:v>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E0-4415-B493-51634DD4E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592376"/>
        <c:axId val="330588848"/>
      </c:lineChart>
      <c:catAx>
        <c:axId val="330592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88848"/>
        <c:crosses val="autoZero"/>
        <c:auto val="1"/>
        <c:lblAlgn val="ctr"/>
        <c:lblOffset val="100"/>
        <c:noMultiLvlLbl val="0"/>
      </c:catAx>
      <c:valAx>
        <c:axId val="330588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 Total de </a:t>
                </a:r>
                <a:r>
                  <a:rPr lang="en-US" dirty="0" err="1"/>
                  <a:t>manifestaciones</a:t>
                </a:r>
                <a:r>
                  <a:rPr lang="en-US" dirty="0"/>
                  <a:t> y </a:t>
                </a:r>
                <a:r>
                  <a:rPr lang="en-US" dirty="0" err="1"/>
                  <a:t>huelgas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3945804571745874E-2"/>
              <c:y val="0.21497746133187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2376"/>
        <c:crosses val="autoZero"/>
        <c:crossBetween val="between"/>
      </c:valAx>
      <c:valAx>
        <c:axId val="3305919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Total number of countries with at least one event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4336"/>
        <c:crosses val="max"/>
        <c:crossBetween val="between"/>
      </c:valAx>
      <c:catAx>
        <c:axId val="330594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05919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</c:legendEntry>
      <c:layout>
        <c:manualLayout>
          <c:xMode val="edge"/>
          <c:yMode val="edge"/>
          <c:x val="0.17021607822090398"/>
          <c:y val="0.10067178903719148"/>
          <c:w val="0.61832348721942842"/>
          <c:h val="5.2870802239381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slide10_data!$C$2</c:f>
              <c:strCache>
                <c:ptCount val="1"/>
                <c:pt idx="0">
                  <c:v>Pérdida de empleo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slide10_data!$B$3:$B$7</c:f>
              <c:strCache>
                <c:ptCount val="5"/>
                <c:pt idx="0">
                  <c:v>Bajo
(20% más pobre)</c:v>
                </c:pt>
                <c:pt idx="1">
                  <c:v>Medio bajo</c:v>
                </c:pt>
                <c:pt idx="2">
                  <c:v>Medio</c:v>
                </c:pt>
                <c:pt idx="3">
                  <c:v>Medio alto</c:v>
                </c:pt>
                <c:pt idx="4">
                  <c:v>Alto
(20% más rico)</c:v>
                </c:pt>
              </c:strCache>
            </c:strRef>
          </c:cat>
          <c:val>
            <c:numRef>
              <c:f>slide10_data!$C$3:$C$7</c:f>
              <c:numCache>
                <c:formatCode>General</c:formatCode>
                <c:ptCount val="5"/>
                <c:pt idx="0">
                  <c:v>67.177906090813707</c:v>
                </c:pt>
                <c:pt idx="1">
                  <c:v>60.311721461538468</c:v>
                </c:pt>
                <c:pt idx="2">
                  <c:v>45.737723846153848</c:v>
                </c:pt>
                <c:pt idx="3">
                  <c:v>38.515175823094019</c:v>
                </c:pt>
                <c:pt idx="4">
                  <c:v>22.228230146996282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FD-4490-A5CC-1646EFECE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589632"/>
        <c:axId val="330590024"/>
      </c:lineChart>
      <c:catAx>
        <c:axId val="330589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Nivel de </a:t>
                </a:r>
                <a:r>
                  <a:rPr lang="en-US" dirty="0" err="1"/>
                  <a:t>ingresos</a:t>
                </a:r>
                <a:r>
                  <a:rPr lang="en-US" dirty="0"/>
                  <a:t> (quintiles)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0024"/>
        <c:crosses val="autoZero"/>
        <c:auto val="1"/>
        <c:lblAlgn val="ctr"/>
        <c:lblOffset val="100"/>
        <c:noMultiLvlLbl val="0"/>
      </c:catAx>
      <c:valAx>
        <c:axId val="3305900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%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8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941456546797138"/>
          <c:y val="0.90798196438504342"/>
          <c:w val="0.40105788361515621"/>
          <c:h val="6.92300002307000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slide10_data!$C$2</c:f>
              <c:strCache>
                <c:ptCount val="1"/>
                <c:pt idx="0">
                  <c:v>Pérdida de empleo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slide10_data!$B$3:$B$7</c:f>
              <c:strCache>
                <c:ptCount val="5"/>
                <c:pt idx="0">
                  <c:v>Bajo
(20% más pobre)</c:v>
                </c:pt>
                <c:pt idx="1">
                  <c:v>Medio bajo</c:v>
                </c:pt>
                <c:pt idx="2">
                  <c:v>Medio</c:v>
                </c:pt>
                <c:pt idx="3">
                  <c:v>Medio alto</c:v>
                </c:pt>
                <c:pt idx="4">
                  <c:v>Alto
(20% más rico)</c:v>
                </c:pt>
              </c:strCache>
            </c:strRef>
          </c:cat>
          <c:val>
            <c:numRef>
              <c:f>slide10_data!$C$3:$C$7</c:f>
              <c:numCache>
                <c:formatCode>General</c:formatCode>
                <c:ptCount val="5"/>
                <c:pt idx="0">
                  <c:v>67.177906090813707</c:v>
                </c:pt>
                <c:pt idx="1">
                  <c:v>60.311721461538468</c:v>
                </c:pt>
                <c:pt idx="2">
                  <c:v>45.737723846153848</c:v>
                </c:pt>
                <c:pt idx="3">
                  <c:v>38.515175823094019</c:v>
                </c:pt>
                <c:pt idx="4">
                  <c:v>22.228230146996282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FD-4490-A5CC-1646EFECE765}"/>
            </c:ext>
          </c:extLst>
        </c:ser>
        <c:ser>
          <c:idx val="2"/>
          <c:order val="1"/>
          <c:tx>
            <c:strRef>
              <c:f>slide10_data!$D$2</c:f>
              <c:strCache>
                <c:ptCount val="1"/>
                <c:pt idx="0">
                  <c:v>Teletrabajo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slide10_data!$B$3:$B$7</c:f>
              <c:strCache>
                <c:ptCount val="5"/>
                <c:pt idx="0">
                  <c:v>Bajo
(20% más pobre)</c:v>
                </c:pt>
                <c:pt idx="1">
                  <c:v>Medio bajo</c:v>
                </c:pt>
                <c:pt idx="2">
                  <c:v>Medio</c:v>
                </c:pt>
                <c:pt idx="3">
                  <c:v>Medio alto</c:v>
                </c:pt>
                <c:pt idx="4">
                  <c:v>Alto
(20% más rico)</c:v>
                </c:pt>
              </c:strCache>
            </c:strRef>
          </c:cat>
          <c:val>
            <c:numRef>
              <c:f>slide10_data!$D$3:$D$7</c:f>
              <c:numCache>
                <c:formatCode>General</c:formatCode>
                <c:ptCount val="5"/>
                <c:pt idx="0">
                  <c:v>38.561770465451822</c:v>
                </c:pt>
                <c:pt idx="1">
                  <c:v>29.307347384615387</c:v>
                </c:pt>
                <c:pt idx="2">
                  <c:v>40.490880538461539</c:v>
                </c:pt>
                <c:pt idx="3">
                  <c:v>52.576683442469921</c:v>
                </c:pt>
                <c:pt idx="4">
                  <c:v>63.675571612703102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FD-4490-A5CC-1646EFECE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591592"/>
        <c:axId val="330593160"/>
      </c:lineChart>
      <c:catAx>
        <c:axId val="330591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Nivel de </a:t>
                </a:r>
                <a:r>
                  <a:rPr lang="en-US" dirty="0" err="1"/>
                  <a:t>ingresos</a:t>
                </a:r>
                <a:r>
                  <a:rPr lang="en-US" dirty="0"/>
                  <a:t> (quintiles)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3160"/>
        <c:crosses val="autoZero"/>
        <c:auto val="1"/>
        <c:lblAlgn val="ctr"/>
        <c:lblOffset val="100"/>
        <c:noMultiLvlLbl val="0"/>
      </c:catAx>
      <c:valAx>
        <c:axId val="330593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% de personas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91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85147404794573"/>
          <c:y val="0.91123739801136583"/>
          <c:w val="0.40105788361515621"/>
          <c:h val="6.271913297805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P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1B-476D-A548-297734A0AB0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1B-476D-A548-297734A0AB0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C7-C044-9EAE-EC8973B861D8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C7-C044-9EAE-EC8973B861D8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AC7-C044-9EAE-EC8973B861D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1B-476D-A548-297734A0AB0B}"/>
              </c:ext>
            </c:extLst>
          </c:dPt>
          <c:cat>
            <c:strRef>
              <c:f>slide45_data!$A$2:$A$14</c:f>
              <c:strCache>
                <c:ptCount val="13"/>
                <c:pt idx="0">
                  <c:v>Promedio
OCDE</c:v>
                </c:pt>
                <c:pt idx="1">
                  <c:v>Países
comparación</c:v>
                </c:pt>
                <c:pt idx="2">
                  <c:v>ARG</c:v>
                </c:pt>
                <c:pt idx="3">
                  <c:v>MEX</c:v>
                </c:pt>
                <c:pt idx="4">
                  <c:v>DOM</c:v>
                </c:pt>
                <c:pt idx="5">
                  <c:v>Promedio 
ALC</c:v>
                </c:pt>
                <c:pt idx="6">
                  <c:v>URY</c:v>
                </c:pt>
                <c:pt idx="7">
                  <c:v>CRI</c:v>
                </c:pt>
                <c:pt idx="8">
                  <c:v>BRA</c:v>
                </c:pt>
                <c:pt idx="9">
                  <c:v>PAN</c:v>
                </c:pt>
                <c:pt idx="10">
                  <c:v>CHL</c:v>
                </c:pt>
                <c:pt idx="11">
                  <c:v>COL</c:v>
                </c:pt>
                <c:pt idx="12">
                  <c:v>PER</c:v>
                </c:pt>
              </c:strCache>
            </c:strRef>
          </c:cat>
          <c:val>
            <c:numRef>
              <c:f>slide45_data!$B$2:$B$14</c:f>
              <c:numCache>
                <c:formatCode>General</c:formatCode>
                <c:ptCount val="13"/>
                <c:pt idx="0">
                  <c:v>11.156899003846153</c:v>
                </c:pt>
                <c:pt idx="1">
                  <c:v>12.011722042857144</c:v>
                </c:pt>
                <c:pt idx="2">
                  <c:v>18.384070000000001</c:v>
                </c:pt>
                <c:pt idx="3">
                  <c:v>34.934600000000003</c:v>
                </c:pt>
                <c:pt idx="4">
                  <c:v>35.52516</c:v>
                </c:pt>
                <c:pt idx="5">
                  <c:v>43.357475000000008</c:v>
                </c:pt>
                <c:pt idx="6">
                  <c:v>43.69117</c:v>
                </c:pt>
                <c:pt idx="7">
                  <c:v>46.481850000000001</c:v>
                </c:pt>
                <c:pt idx="8">
                  <c:v>47.61591</c:v>
                </c:pt>
                <c:pt idx="9">
                  <c:v>47.685470000000002</c:v>
                </c:pt>
                <c:pt idx="10">
                  <c:v>48.381480000000003</c:v>
                </c:pt>
                <c:pt idx="11">
                  <c:v>52.410429999999998</c:v>
                </c:pt>
                <c:pt idx="12">
                  <c:v>58.46461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1B-476D-A548-297734A0A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0588064"/>
        <c:axId val="19909704"/>
      </c:barChart>
      <c:catAx>
        <c:axId val="33058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19909704"/>
        <c:crosses val="autoZero"/>
        <c:auto val="1"/>
        <c:lblAlgn val="ctr"/>
        <c:lblOffset val="100"/>
        <c:noMultiLvlLbl val="0"/>
      </c:catAx>
      <c:valAx>
        <c:axId val="199097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59595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L" dirty="0">
                    <a:solidFill>
                      <a:srgbClr val="595959"/>
                    </a:solidFill>
                  </a:rPr>
                  <a:t>Porcentaje</a:t>
                </a:r>
              </a:p>
            </c:rich>
          </c:tx>
          <c:layout>
            <c:manualLayout>
              <c:xMode val="edge"/>
              <c:yMode val="edge"/>
              <c:x val="4.0574194067115677E-3"/>
              <c:y val="0.295748954341612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59595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3058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1B-476D-A548-297734A0AB0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1B-476D-A548-297734A0AB0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1B-476D-A548-297734A0AB0B}"/>
              </c:ext>
            </c:extLst>
          </c:dPt>
          <c:cat>
            <c:strRef>
              <c:f>slide45_data!$A$2:$A$14</c:f>
              <c:strCache>
                <c:ptCount val="13"/>
                <c:pt idx="0">
                  <c:v>Promedio
OCDE</c:v>
                </c:pt>
                <c:pt idx="1">
                  <c:v>Países
comparación</c:v>
                </c:pt>
                <c:pt idx="2">
                  <c:v>ARG</c:v>
                </c:pt>
                <c:pt idx="3">
                  <c:v>MEX</c:v>
                </c:pt>
                <c:pt idx="4">
                  <c:v>DOM</c:v>
                </c:pt>
                <c:pt idx="5">
                  <c:v>Promedio 
ALC</c:v>
                </c:pt>
                <c:pt idx="6">
                  <c:v>URY</c:v>
                </c:pt>
                <c:pt idx="7">
                  <c:v>CRI</c:v>
                </c:pt>
                <c:pt idx="8">
                  <c:v>BRA</c:v>
                </c:pt>
                <c:pt idx="9">
                  <c:v>PAN</c:v>
                </c:pt>
                <c:pt idx="10">
                  <c:v>CHL</c:v>
                </c:pt>
                <c:pt idx="11">
                  <c:v>COL</c:v>
                </c:pt>
                <c:pt idx="12">
                  <c:v>PER</c:v>
                </c:pt>
              </c:strCache>
            </c:strRef>
          </c:cat>
          <c:val>
            <c:numRef>
              <c:f>slide45_data!$B$2:$B$14</c:f>
              <c:numCache>
                <c:formatCode>General</c:formatCode>
                <c:ptCount val="13"/>
                <c:pt idx="0">
                  <c:v>11.156899003846153</c:v>
                </c:pt>
                <c:pt idx="1">
                  <c:v>12.011722042857144</c:v>
                </c:pt>
                <c:pt idx="2">
                  <c:v>18.384070000000001</c:v>
                </c:pt>
                <c:pt idx="3">
                  <c:v>34.934600000000003</c:v>
                </c:pt>
                <c:pt idx="4">
                  <c:v>35.52516</c:v>
                </c:pt>
                <c:pt idx="5">
                  <c:v>43.357475000000008</c:v>
                </c:pt>
                <c:pt idx="6">
                  <c:v>43.69117</c:v>
                </c:pt>
                <c:pt idx="7">
                  <c:v>46.481850000000001</c:v>
                </c:pt>
                <c:pt idx="8">
                  <c:v>47.61591</c:v>
                </c:pt>
                <c:pt idx="9">
                  <c:v>47.685470000000002</c:v>
                </c:pt>
                <c:pt idx="10">
                  <c:v>48.381480000000003</c:v>
                </c:pt>
                <c:pt idx="11">
                  <c:v>52.410429999999998</c:v>
                </c:pt>
                <c:pt idx="12">
                  <c:v>58.46461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1B-476D-A548-297734A0A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614560"/>
        <c:axId val="363613776"/>
      </c:barChart>
      <c:catAx>
        <c:axId val="3636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63613776"/>
        <c:crosses val="autoZero"/>
        <c:auto val="1"/>
        <c:lblAlgn val="ctr"/>
        <c:lblOffset val="100"/>
        <c:noMultiLvlLbl val="0"/>
      </c:catAx>
      <c:valAx>
        <c:axId val="363613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59595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L" dirty="0">
                    <a:solidFill>
                      <a:srgbClr val="595959"/>
                    </a:solidFill>
                  </a:rPr>
                  <a:t>Porcentaje</a:t>
                </a:r>
              </a:p>
            </c:rich>
          </c:tx>
          <c:layout>
            <c:manualLayout>
              <c:xMode val="edge"/>
              <c:yMode val="edge"/>
              <c:x val="4.0574194067115677E-3"/>
              <c:y val="0.295748954341612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59595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636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'/Users/Alejandra/Dropbox/InequalityReport2020/Presentations/Launch/C:\Users\Alejandra\Dropbox\InequalityReport2020\Book\Third Drafts\Chapter 7\[Chapter 7-Education v2.xlsx]Figure7.7_Data'!$B$1</c:f>
              <c:strCache>
                <c:ptCount val="1"/>
                <c:pt idx="0">
                  <c:v>#¡REF!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CB-934C-BE94-47F1A56B84F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CB-934C-BE94-47F1A56B84F8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ECB-934C-BE94-47F1A56B84F8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ECB-934C-BE94-47F1A56B84F8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ECB-934C-BE94-47F1A56B84F8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ECB-934C-BE94-47F1A56B84F8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ECB-934C-BE94-47F1A56B84F8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ECB-934C-BE94-47F1A56B84F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ECB-934C-BE94-47F1A56B84F8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ECB-934C-BE94-47F1A56B84F8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ECB-934C-BE94-47F1A56B84F8}"/>
              </c:ext>
            </c:extLst>
          </c:dPt>
          <c:dPt>
            <c:idx val="1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ECB-934C-BE94-47F1A56B84F8}"/>
              </c:ext>
            </c:extLst>
          </c:dPt>
          <c:dPt>
            <c:idx val="1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ECB-934C-BE94-47F1A56B84F8}"/>
              </c:ext>
            </c:extLst>
          </c:dPt>
          <c:cat>
            <c:strRef>
              <c:f>slide47_data!$A$2:$A$14</c:f>
              <c:strCache>
                <c:ptCount val="13"/>
                <c:pt idx="0">
                  <c:v>Promedio
OCDE</c:v>
                </c:pt>
                <c:pt idx="1">
                  <c:v>Países
Comparación</c:v>
                </c:pt>
                <c:pt idx="2">
                  <c:v>DOM</c:v>
                </c:pt>
                <c:pt idx="3">
                  <c:v>URY</c:v>
                </c:pt>
                <c:pt idx="4">
                  <c:v>ARG</c:v>
                </c:pt>
                <c:pt idx="5">
                  <c:v>COL</c:v>
                </c:pt>
                <c:pt idx="6">
                  <c:v>BRA</c:v>
                </c:pt>
                <c:pt idx="7">
                  <c:v>CRI</c:v>
                </c:pt>
                <c:pt idx="8">
                  <c:v>Promedio
ALC</c:v>
                </c:pt>
                <c:pt idx="9">
                  <c:v>PAN</c:v>
                </c:pt>
                <c:pt idx="10">
                  <c:v>MEX</c:v>
                </c:pt>
                <c:pt idx="11">
                  <c:v>CHL</c:v>
                </c:pt>
                <c:pt idx="12">
                  <c:v>PER</c:v>
                </c:pt>
              </c:strCache>
            </c:strRef>
          </c:cat>
          <c:val>
            <c:numRef>
              <c:f>slide47_data!$B$2:$B$14</c:f>
              <c:numCache>
                <c:formatCode>General</c:formatCode>
                <c:ptCount val="13"/>
                <c:pt idx="0" formatCode="0.000000">
                  <c:v>2.8062845882352936</c:v>
                </c:pt>
                <c:pt idx="1">
                  <c:v>3.3596385333333338</c:v>
                </c:pt>
                <c:pt idx="2">
                  <c:v>3.3860030000000001</c:v>
                </c:pt>
                <c:pt idx="3">
                  <c:v>4.7890220000000001</c:v>
                </c:pt>
                <c:pt idx="4">
                  <c:v>4.8300979999999996</c:v>
                </c:pt>
                <c:pt idx="5">
                  <c:v>5.9550979999999996</c:v>
                </c:pt>
                <c:pt idx="6">
                  <c:v>6.0757329999999996</c:v>
                </c:pt>
                <c:pt idx="7">
                  <c:v>6.2699280000000002</c:v>
                </c:pt>
                <c:pt idx="8" formatCode="0.000000">
                  <c:v>6.5349288999999997</c:v>
                </c:pt>
                <c:pt idx="9">
                  <c:v>6.6008889999999996</c:v>
                </c:pt>
                <c:pt idx="10">
                  <c:v>7.0527309999999996</c:v>
                </c:pt>
                <c:pt idx="11">
                  <c:v>9.7744370000000007</c:v>
                </c:pt>
                <c:pt idx="12">
                  <c:v>10.615349999999999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CB-934C-BE94-47F1A56B8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616912"/>
        <c:axId val="363616520"/>
      </c:barChart>
      <c:catAx>
        <c:axId val="36361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63616520"/>
        <c:crosses val="autoZero"/>
        <c:auto val="1"/>
        <c:lblAlgn val="ctr"/>
        <c:lblOffset val="100"/>
        <c:noMultiLvlLbl val="0"/>
      </c:catAx>
      <c:valAx>
        <c:axId val="363616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L"/>
                  <a:t>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P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PT"/>
          </a:p>
        </c:txPr>
        <c:crossAx val="36361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pt-P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0.08272</cdr:y>
    </cdr:from>
    <cdr:to>
      <cdr:x>0.03777</cdr:x>
      <cdr:y>0.15214</cdr:y>
    </cdr:to>
    <cdr:sp macro="" textlink="">
      <cdr:nvSpPr>
        <cdr:cNvPr id="2" name="CuadroTexto 5">
          <a:extLst xmlns:a="http://schemas.openxmlformats.org/drawingml/2006/main">
            <a:ext uri="{FF2B5EF4-FFF2-40B4-BE49-F238E27FC236}">
              <a16:creationId xmlns:a16="http://schemas.microsoft.com/office/drawing/2014/main" id="{54DDE1AB-1236-3AEF-1FC2-461A3A1F651A}"/>
            </a:ext>
          </a:extLst>
        </cdr:cNvPr>
        <cdr:cNvSpPr txBox="1"/>
      </cdr:nvSpPr>
      <cdr:spPr>
        <a:xfrm xmlns:a="http://schemas.openxmlformats.org/drawingml/2006/main">
          <a:off x="0" y="366763"/>
          <a:ext cx="246172" cy="3077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lIns="0" rIns="0" rtlCol="0">
          <a:spAutoFit/>
        </a:bodyPr>
        <a:lstStyle xmlns:a="http://schemas.openxmlformats.org/drawingml/2006/main">
          <a:defPPr>
            <a:defRPr lang="es-P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400" dirty="0">
              <a:latin typeface="Arial" panose="020B0604020202020204" pitchFamily="34" charset="0"/>
              <a:cs typeface="Arial" panose="020B0604020202020204" pitchFamily="34" charset="0"/>
            </a:rPr>
            <a:t>50</a:t>
          </a:r>
          <a:endParaRPr lang="es-PE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0.38416</cdr:x>
      <cdr:y>0.06742</cdr:y>
    </cdr:from>
    <cdr:to>
      <cdr:x>0.4081</cdr:x>
      <cdr:y>0.10581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D15E240B-E9C8-2445-B71A-BDEAF2BA1237}"/>
            </a:ext>
          </a:extLst>
        </cdr:cNvPr>
        <cdr:cNvSpPr txBox="1"/>
      </cdr:nvSpPr>
      <cdr:spPr>
        <a:xfrm xmlns:a="http://schemas.openxmlformats.org/drawingml/2006/main">
          <a:off x="2795133" y="267696"/>
          <a:ext cx="174171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0.37668</cdr:x>
      <cdr:y>0.04823</cdr:y>
    </cdr:from>
    <cdr:to>
      <cdr:x>0.43054</cdr:x>
      <cdr:y>0.11012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3946CB4E-C0EA-4B40-AE02-7B6D5AE92518}"/>
            </a:ext>
          </a:extLst>
        </cdr:cNvPr>
        <cdr:cNvSpPr txBox="1"/>
      </cdr:nvSpPr>
      <cdr:spPr>
        <a:xfrm xmlns:a="http://schemas.openxmlformats.org/drawingml/2006/main">
          <a:off x="2740704" y="191495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49</a:t>
          </a:r>
        </a:p>
      </cdr:txBody>
    </cdr:sp>
  </cdr:relSizeAnchor>
  <cdr:relSizeAnchor xmlns:cdr="http://schemas.openxmlformats.org/drawingml/2006/chartDrawing">
    <cdr:from>
      <cdr:x>0.87189</cdr:x>
      <cdr:y>0.53625</cdr:y>
    </cdr:from>
    <cdr:to>
      <cdr:x>0.92576</cdr:x>
      <cdr:y>0.59814</cdr:y>
    </cdr:to>
    <cdr:sp macro="" textlink="">
      <cdr:nvSpPr>
        <cdr:cNvPr id="10" name="CuadroTexto 1">
          <a:extLst xmlns:a="http://schemas.openxmlformats.org/drawingml/2006/main">
            <a:ext uri="{FF2B5EF4-FFF2-40B4-BE49-F238E27FC236}">
              <a16:creationId xmlns:a16="http://schemas.microsoft.com/office/drawing/2014/main" id="{6F0AE1AA-FB8B-9049-9E2A-D905267A7076}"/>
            </a:ext>
          </a:extLst>
        </cdr:cNvPr>
        <cdr:cNvSpPr txBox="1"/>
      </cdr:nvSpPr>
      <cdr:spPr>
        <a:xfrm xmlns:a="http://schemas.openxmlformats.org/drawingml/2006/main">
          <a:off x="6343876" y="2129152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0.38416</cdr:x>
      <cdr:y>0.06742</cdr:y>
    </cdr:from>
    <cdr:to>
      <cdr:x>0.4081</cdr:x>
      <cdr:y>0.10581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D15E240B-E9C8-2445-B71A-BDEAF2BA1237}"/>
            </a:ext>
          </a:extLst>
        </cdr:cNvPr>
        <cdr:cNvSpPr txBox="1"/>
      </cdr:nvSpPr>
      <cdr:spPr>
        <a:xfrm xmlns:a="http://schemas.openxmlformats.org/drawingml/2006/main">
          <a:off x="2795133" y="267696"/>
          <a:ext cx="174171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0.37668</cdr:x>
      <cdr:y>0.04823</cdr:y>
    </cdr:from>
    <cdr:to>
      <cdr:x>0.43054</cdr:x>
      <cdr:y>0.11012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3946CB4E-C0EA-4B40-AE02-7B6D5AE92518}"/>
            </a:ext>
          </a:extLst>
        </cdr:cNvPr>
        <cdr:cNvSpPr txBox="1"/>
      </cdr:nvSpPr>
      <cdr:spPr>
        <a:xfrm xmlns:a="http://schemas.openxmlformats.org/drawingml/2006/main">
          <a:off x="2740704" y="191495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49</a:t>
          </a:r>
        </a:p>
      </cdr:txBody>
    </cdr:sp>
  </cdr:relSizeAnchor>
  <cdr:relSizeAnchor xmlns:cdr="http://schemas.openxmlformats.org/drawingml/2006/chartDrawing">
    <cdr:from>
      <cdr:x>0.73405</cdr:x>
      <cdr:y>0.43811</cdr:y>
    </cdr:from>
    <cdr:to>
      <cdr:x>0.78791</cdr:x>
      <cdr:y>0.5</cdr:y>
    </cdr:to>
    <cdr:sp macro="" textlink="">
      <cdr:nvSpPr>
        <cdr:cNvPr id="9" name="CuadroTexto 1">
          <a:extLst xmlns:a="http://schemas.openxmlformats.org/drawingml/2006/main">
            <a:ext uri="{FF2B5EF4-FFF2-40B4-BE49-F238E27FC236}">
              <a16:creationId xmlns:a16="http://schemas.microsoft.com/office/drawing/2014/main" id="{EED91A4B-6AD0-FA4A-9C95-6A1925BCE6FD}"/>
            </a:ext>
          </a:extLst>
        </cdr:cNvPr>
        <cdr:cNvSpPr txBox="1"/>
      </cdr:nvSpPr>
      <cdr:spPr>
        <a:xfrm xmlns:a="http://schemas.openxmlformats.org/drawingml/2006/main">
          <a:off x="5340952" y="1739477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25</a:t>
          </a:r>
        </a:p>
      </cdr:txBody>
    </cdr:sp>
  </cdr:relSizeAnchor>
  <cdr:relSizeAnchor xmlns:cdr="http://schemas.openxmlformats.org/drawingml/2006/chartDrawing">
    <cdr:from>
      <cdr:x>0.87189</cdr:x>
      <cdr:y>0.53625</cdr:y>
    </cdr:from>
    <cdr:to>
      <cdr:x>0.92576</cdr:x>
      <cdr:y>0.59814</cdr:y>
    </cdr:to>
    <cdr:sp macro="" textlink="">
      <cdr:nvSpPr>
        <cdr:cNvPr id="10" name="CuadroTexto 1">
          <a:extLst xmlns:a="http://schemas.openxmlformats.org/drawingml/2006/main">
            <a:ext uri="{FF2B5EF4-FFF2-40B4-BE49-F238E27FC236}">
              <a16:creationId xmlns:a16="http://schemas.microsoft.com/office/drawing/2014/main" id="{6F0AE1AA-FB8B-9049-9E2A-D905267A7076}"/>
            </a:ext>
          </a:extLst>
        </cdr:cNvPr>
        <cdr:cNvSpPr txBox="1"/>
      </cdr:nvSpPr>
      <cdr:spPr>
        <a:xfrm xmlns:a="http://schemas.openxmlformats.org/drawingml/2006/main">
          <a:off x="6343876" y="2129152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</a:t>
          </a:r>
        </a:p>
      </cdr:txBody>
    </cdr:sp>
  </cdr:relSizeAnchor>
  <cdr:relSizeAnchor xmlns:cdr="http://schemas.openxmlformats.org/drawingml/2006/chartDrawing">
    <cdr:from>
      <cdr:x>0.86108</cdr:x>
      <cdr:y>0.6514</cdr:y>
    </cdr:from>
    <cdr:to>
      <cdr:x>0.91494</cdr:x>
      <cdr:y>0.71329</cdr:y>
    </cdr:to>
    <cdr:sp macro="" textlink="">
      <cdr:nvSpPr>
        <cdr:cNvPr id="11" name="CuadroTexto 1">
          <a:extLst xmlns:a="http://schemas.openxmlformats.org/drawingml/2006/main">
            <a:ext uri="{FF2B5EF4-FFF2-40B4-BE49-F238E27FC236}">
              <a16:creationId xmlns:a16="http://schemas.microsoft.com/office/drawing/2014/main" id="{61E4B2B5-8751-704F-8B04-39F6C11A39EB}"/>
            </a:ext>
          </a:extLst>
        </cdr:cNvPr>
        <cdr:cNvSpPr txBox="1"/>
      </cdr:nvSpPr>
      <cdr:spPr>
        <a:xfrm xmlns:a="http://schemas.openxmlformats.org/drawingml/2006/main">
          <a:off x="6265180" y="2586337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</a:t>
          </a:r>
        </a:p>
      </cdr:txBody>
    </cdr:sp>
  </cdr:relSizeAnchor>
  <cdr:relSizeAnchor xmlns:cdr="http://schemas.openxmlformats.org/drawingml/2006/chartDrawing">
    <cdr:from>
      <cdr:x>0.88885</cdr:x>
      <cdr:y>0.7213</cdr:y>
    </cdr:from>
    <cdr:to>
      <cdr:x>0.94271</cdr:x>
      <cdr:y>0.78319</cdr:y>
    </cdr:to>
    <cdr:sp macro="" textlink="">
      <cdr:nvSpPr>
        <cdr:cNvPr id="12" name="CuadroTexto 1">
          <a:extLst xmlns:a="http://schemas.openxmlformats.org/drawingml/2006/main">
            <a:ext uri="{FF2B5EF4-FFF2-40B4-BE49-F238E27FC236}">
              <a16:creationId xmlns:a16="http://schemas.microsoft.com/office/drawing/2014/main" id="{E1869BCC-FD10-164B-BB56-4143BB78AF2F}"/>
            </a:ext>
          </a:extLst>
        </cdr:cNvPr>
        <cdr:cNvSpPr txBox="1"/>
      </cdr:nvSpPr>
      <cdr:spPr>
        <a:xfrm xmlns:a="http://schemas.openxmlformats.org/drawingml/2006/main">
          <a:off x="6467247" y="2863872"/>
          <a:ext cx="391886" cy="245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0.22385</cdr:x>
      <cdr:y>0.76525</cdr:y>
    </cdr:from>
    <cdr:to>
      <cdr:x>0.61677</cdr:x>
      <cdr:y>0.91762</cdr:y>
    </cdr:to>
    <cdr:sp macro="" textlink="">
      <cdr:nvSpPr>
        <cdr:cNvPr id="2" name="Rectangle 3">
          <a:extLst xmlns:a="http://schemas.openxmlformats.org/drawingml/2006/main">
            <a:ext uri="{FF2B5EF4-FFF2-40B4-BE49-F238E27FC236}">
              <a16:creationId xmlns:a16="http://schemas.microsoft.com/office/drawing/2014/main" id="{2701E06F-7A8D-4B94-BB08-940A42640171}"/>
            </a:ext>
          </a:extLst>
        </cdr:cNvPr>
        <cdr:cNvSpPr/>
      </cdr:nvSpPr>
      <cdr:spPr>
        <a:xfrm xmlns:a="http://schemas.openxmlformats.org/drawingml/2006/main">
          <a:off x="1998831" y="3275279"/>
          <a:ext cx="3508434" cy="65216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x-none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x-none"/>
        </a:p>
      </cdr:txBody>
    </cdr:sp>
  </cdr:relSizeAnchor>
  <cdr:relSizeAnchor xmlns:cdr="http://schemas.openxmlformats.org/drawingml/2006/chartDrawing">
    <cdr:from>
      <cdr:x>0.7106</cdr:x>
      <cdr:y>0.12827</cdr:y>
    </cdr:from>
    <cdr:to>
      <cdr:x>1</cdr:x>
      <cdr:y>1</cdr:y>
    </cdr:to>
    <cdr:sp macro="" textlink="">
      <cdr:nvSpPr>
        <cdr:cNvPr id="3" name="Rectangle 4">
          <a:extLst xmlns:a="http://schemas.openxmlformats.org/drawingml/2006/main">
            <a:ext uri="{FF2B5EF4-FFF2-40B4-BE49-F238E27FC236}">
              <a16:creationId xmlns:a16="http://schemas.microsoft.com/office/drawing/2014/main" id="{534C4ADF-21F8-4B3C-910D-5F9778DE82D6}"/>
            </a:ext>
          </a:extLst>
        </cdr:cNvPr>
        <cdr:cNvSpPr/>
      </cdr:nvSpPr>
      <cdr:spPr>
        <a:xfrm xmlns:a="http://schemas.openxmlformats.org/drawingml/2006/main">
          <a:off x="8534742" y="2387178"/>
          <a:ext cx="2584108" cy="373104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x-none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x-none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0.79469</cdr:x>
      <cdr:y>0.06349</cdr:y>
    </cdr:from>
    <cdr:to>
      <cdr:x>0.90927</cdr:x>
      <cdr:y>0.18254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66616" y="435430"/>
          <a:ext cx="1047750" cy="8164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0.96392</cdr:x>
      <cdr:y>0.09549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0"/>
          <a:ext cx="10734296" cy="607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300" dirty="0">
              <a:latin typeface="Arial" panose="020B0604020202020204" pitchFamily="34" charset="0"/>
              <a:cs typeface="Arial" panose="020B0604020202020204" pitchFamily="34" charset="0"/>
            </a:rPr>
            <a:t>Informal </a:t>
          </a:r>
          <a:r>
            <a:rPr lang="en-US" sz="3300" baseline="0" dirty="0">
              <a:latin typeface="Arial" panose="020B0604020202020204" pitchFamily="34" charset="0"/>
              <a:cs typeface="Arial" panose="020B0604020202020204" pitchFamily="34" charset="0"/>
            </a:rPr>
            <a:t>employment over total employment</a:t>
          </a:r>
          <a:endParaRPr lang="en-US" sz="33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8EC4-AB2E-4687-BE2F-4CE5FB8919EB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CE3EC-983D-4C38-8CE9-D315F7BBDC4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482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825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759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0404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1651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61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091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3630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5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s-ES" dirty="0"/>
          </a:p>
          <a:p>
            <a:pPr marL="228600" indent="-228600">
              <a:buFont typeface="+mj-lt"/>
              <a:buAutoNum type="arabicPeriod"/>
            </a:pP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AF392-2EC9-C542-8B07-A1A4745886D8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554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02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586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0245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Gráfico 2"/>
          <p:cNvSpPr>
            <a:spLocks noGrp="1"/>
          </p:cNvSpPr>
          <p:nvPr>
            <p:ph type="chart" idx="1"/>
          </p:nvPr>
        </p:nvSpPr>
        <p:spPr>
          <a:xfrm>
            <a:off x="1265768" y="1981200"/>
            <a:ext cx="10215033" cy="4114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6D91A-454B-4B85-A077-7ECCC8A5973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2065894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5" y="388939"/>
            <a:ext cx="10140951" cy="44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lnSpc>
                <a:spcPts val="3733"/>
              </a:lnSpc>
              <a:defRPr sz="2933">
                <a:solidFill>
                  <a:srgbClr val="FF6B0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Rectangle 53">
            <a:extLst>
              <a:ext uri="{FF2B5EF4-FFF2-40B4-BE49-F238E27FC236}">
                <a16:creationId xmlns:a16="http://schemas.microsoft.com/office/drawing/2014/main" id="{A3B99676-BE3F-5348-B996-202FDA1B7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A4FA-A833-194C-BC09-B0AA1870612E}" type="datetime4">
              <a:rPr lang="es-AR"/>
              <a:pPr>
                <a:defRPr/>
              </a:pPr>
              <a:t>9 de abril de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490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lo el título" userDrawn="1">
  <p:cSld name="Solo el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20556-6481-13C2-6CD3-1205AF37C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4948786"/>
            <a:ext cx="12191997" cy="1907570"/>
          </a:xfrm>
          <a:prstGeom prst="rect">
            <a:avLst/>
          </a:prstGeom>
        </p:spPr>
      </p:pic>
      <p:sp>
        <p:nvSpPr>
          <p:cNvPr id="5" name="Google Shape;14;p22">
            <a:extLst>
              <a:ext uri="{FF2B5EF4-FFF2-40B4-BE49-F238E27FC236}">
                <a16:creationId xmlns:a16="http://schemas.microsoft.com/office/drawing/2014/main" id="{997D0DC4-141F-2E56-27F0-4895D79079D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s-AR" dirty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7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974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189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545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193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318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656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05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8827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3927-321B-43FD-86E3-A4858ECC6636}" type="datetimeFigureOut">
              <a:rPr lang="pt-PT" smtClean="0"/>
              <a:t>09/04/2024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EA61F-7249-4D71-8CF0-C9CFD2F3D2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505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.doc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12192000" cy="990600"/>
          </a:xfrm>
        </p:spPr>
        <p:txBody>
          <a:bodyPr>
            <a:normAutofit/>
          </a:bodyPr>
          <a:lstStyle/>
          <a:p>
            <a:pPr algn="ctr"/>
            <a:r>
              <a:rPr lang="es-A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A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olicies</a:t>
            </a:r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A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A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olitics</a:t>
            </a:r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A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r>
              <a:rPr lang="es-A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es-A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908663"/>
            <a:ext cx="8686800" cy="3680822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None/>
            </a:pPr>
            <a:endParaRPr lang="pt-PT" sz="2400" b="1" dirty="0"/>
          </a:p>
          <a:p>
            <a:pPr algn="ctr">
              <a:buFont typeface="Wingdings" pitchFamily="2" charset="2"/>
              <a:buNone/>
            </a:pPr>
            <a:r>
              <a:rPr lang="pt-PT" sz="2400" b="1" dirty="0"/>
              <a:t>Andrés Malamud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PT" sz="1800" dirty="0"/>
              <a:t>Instituto de Ciências Sociais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pt-PT" sz="1800" dirty="0"/>
              <a:t>Universidade de Lisboa</a:t>
            </a:r>
          </a:p>
          <a:p>
            <a:pPr algn="ctr" eaLnBrk="1" hangingPunct="1">
              <a:buFont typeface="Wingdings" pitchFamily="2" charset="2"/>
              <a:buNone/>
            </a:pPr>
            <a:endParaRPr lang="pt-PT" sz="1800" dirty="0"/>
          </a:p>
          <a:p>
            <a:pPr algn="ctr">
              <a:buFont typeface="Wingdings" pitchFamily="2" charset="2"/>
              <a:buNone/>
            </a:pPr>
            <a:endParaRPr lang="en-US" sz="1800" i="1" dirty="0"/>
          </a:p>
          <a:p>
            <a:pPr algn="ctr">
              <a:buFont typeface="Wingdings" pitchFamily="2" charset="2"/>
              <a:buNone/>
            </a:pPr>
            <a:endParaRPr lang="en-US" sz="1800" i="1" dirty="0"/>
          </a:p>
          <a:p>
            <a:pPr algn="ctr">
              <a:buFont typeface="Wingdings" pitchFamily="2" charset="2"/>
              <a:buNone/>
            </a:pPr>
            <a:endParaRPr lang="en-US" sz="1800" i="1" dirty="0"/>
          </a:p>
          <a:p>
            <a:pPr algn="ctr">
              <a:buFont typeface="Wingdings" pitchFamily="2" charset="2"/>
              <a:buNone/>
            </a:pPr>
            <a:r>
              <a:rPr lang="pt-PT" sz="1800" dirty="0" err="1" smtClean="0"/>
              <a:t>Development</a:t>
            </a:r>
            <a:r>
              <a:rPr lang="pt-PT" sz="1800" dirty="0" smtClean="0"/>
              <a:t> </a:t>
            </a:r>
            <a:r>
              <a:rPr lang="pt-PT" sz="1800" dirty="0" err="1" smtClean="0"/>
              <a:t>Studies</a:t>
            </a:r>
            <a:r>
              <a:rPr lang="pt-PT" sz="1800" dirty="0" smtClean="0"/>
              <a:t>, PhD </a:t>
            </a:r>
            <a:r>
              <a:rPr lang="pt-PT" sz="1800" dirty="0" err="1" smtClean="0"/>
              <a:t>Program</a:t>
            </a:r>
            <a:r>
              <a:rPr lang="pt-PT" sz="1800" dirty="0" smtClean="0"/>
              <a:t> (ISEG, ICS, IGOT, ISA/</a:t>
            </a:r>
            <a:r>
              <a:rPr lang="pt-PT" sz="1800" dirty="0" err="1" smtClean="0"/>
              <a:t>ULisboa</a:t>
            </a:r>
            <a:r>
              <a:rPr lang="pt-PT" sz="1800" dirty="0" smtClean="0"/>
              <a:t>)</a:t>
            </a:r>
            <a:endParaRPr lang="en-US" sz="1800" dirty="0"/>
          </a:p>
          <a:p>
            <a:pPr algn="ctr">
              <a:buFont typeface="Wingdings" pitchFamily="2" charset="2"/>
              <a:buNone/>
            </a:pPr>
            <a:r>
              <a:rPr lang="en-US" sz="1800" dirty="0" smtClean="0"/>
              <a:t>9/04/2024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28706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46F55-4278-458A-BD87-489263E8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77154E2-C748-4304-8199-F69475B77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41" y="8140"/>
            <a:ext cx="8585719" cy="6849860"/>
          </a:xfrm>
        </p:spPr>
      </p:pic>
    </p:spTree>
    <p:extLst>
      <p:ext uri="{BB962C8B-B14F-4D97-AF65-F5344CB8AC3E}">
        <p14:creationId xmlns:p14="http://schemas.microsoft.com/office/powerpoint/2010/main" val="4184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36841-947E-130B-EBA6-6191F416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839"/>
            <a:ext cx="12192000" cy="1412875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Oferta mundial de productos sensibles en países con riesgo geopolítico</a:t>
            </a:r>
            <a:r>
              <a:rPr lang="es-ES" dirty="0"/>
              <a:t/>
            </a:r>
            <a:br>
              <a:rPr lang="es-ES" dirty="0"/>
            </a:br>
            <a:r>
              <a:rPr lang="es-ES" sz="2000" dirty="0"/>
              <a:t>% de la producción total</a:t>
            </a:r>
            <a:endParaRPr lang="en-GB" dirty="0"/>
          </a:p>
        </p:txBody>
      </p:sp>
      <p:graphicFrame>
        <p:nvGraphicFramePr>
          <p:cNvPr id="4" name="Graph1">
            <a:extLst>
              <a:ext uri="{FF2B5EF4-FFF2-40B4-BE49-F238E27FC236}">
                <a16:creationId xmlns:a16="http://schemas.microsoft.com/office/drawing/2014/main" id="{C681BF72-659D-EEE2-BA54-7DE7CD2DEB11}"/>
              </a:ext>
            </a:extLst>
          </p:cNvPr>
          <p:cNvGraphicFramePr>
            <a:graphicFrameLocks/>
          </p:cNvGraphicFramePr>
          <p:nvPr/>
        </p:nvGraphicFramePr>
        <p:xfrm>
          <a:off x="2424223" y="1509714"/>
          <a:ext cx="6730409" cy="4771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Conector recto 7">
            <a:extLst>
              <a:ext uri="{FF2B5EF4-FFF2-40B4-BE49-F238E27FC236}">
                <a16:creationId xmlns:a16="http://schemas.microsoft.com/office/drawing/2014/main" id="{0E47F48D-2776-7549-447C-8B27DC95A385}"/>
              </a:ext>
            </a:extLst>
          </p:cNvPr>
          <p:cNvCxnSpPr>
            <a:cxnSpLocks/>
          </p:cNvCxnSpPr>
          <p:nvPr/>
        </p:nvCxnSpPr>
        <p:spPr>
          <a:xfrm flipV="1">
            <a:off x="7931889" y="2562446"/>
            <a:ext cx="871870" cy="414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7">
            <a:extLst>
              <a:ext uri="{FF2B5EF4-FFF2-40B4-BE49-F238E27FC236}">
                <a16:creationId xmlns:a16="http://schemas.microsoft.com/office/drawing/2014/main" id="{1E988CC4-46CA-1FC0-05B6-BB9FD14DD140}"/>
              </a:ext>
            </a:extLst>
          </p:cNvPr>
          <p:cNvCxnSpPr>
            <a:cxnSpLocks/>
          </p:cNvCxnSpPr>
          <p:nvPr/>
        </p:nvCxnSpPr>
        <p:spPr>
          <a:xfrm flipV="1">
            <a:off x="2317898" y="2562446"/>
            <a:ext cx="871870" cy="414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C686089-E9E0-A881-BE76-056AAB0A2753}"/>
              </a:ext>
            </a:extLst>
          </p:cNvPr>
          <p:cNvSpPr txBox="1">
            <a:spLocks/>
          </p:cNvSpPr>
          <p:nvPr/>
        </p:nvSpPr>
        <p:spPr>
          <a:xfrm>
            <a:off x="1323975" y="6443330"/>
            <a:ext cx="9544049" cy="414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Fuente: Reuters.   Elaboración: APOYO Consultoría (Perú)</a:t>
            </a:r>
            <a:endParaRPr lang="en-GB" sz="1600" dirty="0"/>
          </a:p>
        </p:txBody>
      </p:sp>
      <p:cxnSp>
        <p:nvCxnSpPr>
          <p:cNvPr id="16" name="Conector recto 7">
            <a:extLst>
              <a:ext uri="{FF2B5EF4-FFF2-40B4-BE49-F238E27FC236}">
                <a16:creationId xmlns:a16="http://schemas.microsoft.com/office/drawing/2014/main" id="{45AE42B3-560D-96A1-2B9E-B8E14CA9CFF0}"/>
              </a:ext>
            </a:extLst>
          </p:cNvPr>
          <p:cNvCxnSpPr>
            <a:cxnSpLocks/>
          </p:cNvCxnSpPr>
          <p:nvPr/>
        </p:nvCxnSpPr>
        <p:spPr>
          <a:xfrm flipV="1">
            <a:off x="7931889" y="2460072"/>
            <a:ext cx="871870" cy="414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7">
            <a:extLst>
              <a:ext uri="{FF2B5EF4-FFF2-40B4-BE49-F238E27FC236}">
                <a16:creationId xmlns:a16="http://schemas.microsoft.com/office/drawing/2014/main" id="{DDCD5476-BFD7-61DA-E5D2-7AADD6305E0D}"/>
              </a:ext>
            </a:extLst>
          </p:cNvPr>
          <p:cNvCxnSpPr>
            <a:cxnSpLocks/>
          </p:cNvCxnSpPr>
          <p:nvPr/>
        </p:nvCxnSpPr>
        <p:spPr>
          <a:xfrm flipV="1">
            <a:off x="2317898" y="2460072"/>
            <a:ext cx="871870" cy="414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98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5864" y="96839"/>
            <a:ext cx="7158037" cy="893762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Principal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importaciones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  <p:pic>
        <p:nvPicPr>
          <p:cNvPr id="4" name="Imagem 3" descr="Trade pow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12" y="1295400"/>
            <a:ext cx="9121588" cy="53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4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85" y="336096"/>
            <a:ext cx="3011714" cy="2465161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Principal destino de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exportaciones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sudamericanas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  <p:pic>
        <p:nvPicPr>
          <p:cNvPr id="4" name="Marcador de Posição de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76200"/>
            <a:ext cx="5809129" cy="66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endParaRPr lang="pt-P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997612" y="2111187"/>
            <a:ext cx="9356187" cy="4065775"/>
          </a:xfrm>
        </p:spPr>
        <p:txBody>
          <a:bodyPr/>
          <a:lstStyle/>
          <a:p>
            <a:r>
              <a:rPr lang="pt-PT" dirty="0"/>
              <a:t>La </a:t>
            </a:r>
            <a:r>
              <a:rPr lang="pt-PT" dirty="0" err="1"/>
              <a:t>bipolaridad</a:t>
            </a:r>
            <a:r>
              <a:rPr lang="pt-PT" dirty="0"/>
              <a:t> emergente</a:t>
            </a:r>
          </a:p>
          <a:p>
            <a:endParaRPr lang="pt-PT" dirty="0"/>
          </a:p>
          <a:p>
            <a:r>
              <a:rPr lang="pt-PT" dirty="0">
                <a:solidFill>
                  <a:srgbClr val="FF0000"/>
                </a:solidFill>
              </a:rPr>
              <a:t>América Latina </a:t>
            </a:r>
            <a:r>
              <a:rPr lang="pt-PT" dirty="0" err="1">
                <a:solidFill>
                  <a:srgbClr val="FF0000"/>
                </a:solidFill>
              </a:rPr>
              <a:t>en</a:t>
            </a:r>
            <a:r>
              <a:rPr lang="pt-PT" dirty="0">
                <a:solidFill>
                  <a:srgbClr val="FF0000"/>
                </a:solidFill>
              </a:rPr>
              <a:t> el mundo</a:t>
            </a:r>
          </a:p>
          <a:p>
            <a:endParaRPr lang="pt-PT" dirty="0"/>
          </a:p>
          <a:p>
            <a:r>
              <a:rPr lang="pt-PT" dirty="0"/>
              <a:t>América Latina </a:t>
            </a:r>
            <a:r>
              <a:rPr lang="pt-PT" dirty="0" err="1"/>
              <a:t>en</a:t>
            </a:r>
            <a:r>
              <a:rPr lang="pt-PT" dirty="0"/>
              <a:t> la </a:t>
            </a:r>
            <a:r>
              <a:rPr lang="pt-PT" dirty="0" err="1"/>
              <a:t>pospandemia</a:t>
            </a:r>
            <a:endParaRPr lang="pt-PT" dirty="0"/>
          </a:p>
          <a:p>
            <a:endParaRPr lang="pt-PT" dirty="0"/>
          </a:p>
          <a:p>
            <a:r>
              <a:rPr lang="pt-PT" dirty="0"/>
              <a:t>El futuro de América Latina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1596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3672"/>
          </a:xfrm>
        </p:spPr>
        <p:txBody>
          <a:bodyPr>
            <a:normAutofit/>
          </a:bodyPr>
          <a:lstStyle/>
          <a:p>
            <a:r>
              <a:rPr lang="es-ES" sz="3000" b="1" dirty="0"/>
              <a:t>1. La relevancia de distintas regiones según su población </a:t>
            </a:r>
            <a:endParaRPr lang="pt-PT" sz="3000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8928847" y="4773706"/>
            <a:ext cx="2971800" cy="2084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Nota: Las cifras de población están calculadas en millones de habitantes</a:t>
            </a:r>
            <a:endParaRPr lang="pt-PT" sz="1200" dirty="0"/>
          </a:p>
          <a:p>
            <a:r>
              <a:rPr lang="en-US" sz="1200" dirty="0"/>
              <a:t>Fuente: CINC, Correlates of War (Singer et al 1972)</a:t>
            </a:r>
          </a:p>
          <a:p>
            <a:endParaRPr lang="en-US" sz="1200" dirty="0"/>
          </a:p>
          <a:p>
            <a:r>
              <a:rPr lang="es-AR" sz="1200" dirty="0"/>
              <a:t>Extraído de Luis </a:t>
            </a:r>
            <a:r>
              <a:rPr lang="es-AR" sz="1200" dirty="0" err="1"/>
              <a:t>Schenoni</a:t>
            </a:r>
            <a:r>
              <a:rPr lang="es-AR" sz="1200" dirty="0"/>
              <a:t> y Andrés </a:t>
            </a:r>
            <a:r>
              <a:rPr lang="es-AR" sz="1200" dirty="0" err="1"/>
              <a:t>Malamud</a:t>
            </a:r>
            <a:r>
              <a:rPr lang="es-AR" sz="1200" dirty="0"/>
              <a:t> (2021) “Sobre la creciente irrelevancia de América Latina”, </a:t>
            </a:r>
            <a:r>
              <a:rPr lang="es-AR" sz="1200" b="1" dirty="0"/>
              <a:t>Nueva Sociedad</a:t>
            </a:r>
            <a:r>
              <a:rPr lang="es-ES" sz="1200" dirty="0"/>
              <a:t>, </a:t>
            </a:r>
            <a:r>
              <a:rPr lang="es-ES_tradnl" sz="1200" dirty="0"/>
              <a:t>N</a:t>
            </a:r>
            <a:r>
              <a:rPr lang="es-ES_tradnl" sz="1200" dirty="0">
                <a:sym typeface="Symbol" panose="05050102010706020507" pitchFamily="18" charset="2"/>
              </a:rPr>
              <a:t></a:t>
            </a:r>
            <a:r>
              <a:rPr lang="es-ES" sz="1200" dirty="0"/>
              <a:t>291: 66-79.</a:t>
            </a:r>
            <a:endParaRPr lang="pt-PT" sz="1200" dirty="0"/>
          </a:p>
        </p:txBody>
      </p:sp>
      <p:pic>
        <p:nvPicPr>
          <p:cNvPr id="6" name="Picture 2" descr="Chart, waterfall chart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097280"/>
            <a:ext cx="7132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6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3672"/>
          </a:xfrm>
        </p:spPr>
        <p:txBody>
          <a:bodyPr>
            <a:normAutofit/>
          </a:bodyPr>
          <a:lstStyle/>
          <a:p>
            <a:r>
              <a:rPr lang="es-ES" sz="3000" b="1" dirty="0"/>
              <a:t>2. La relevancia de distintas regiones según sus capacidades nacionales </a:t>
            </a:r>
            <a:endParaRPr lang="pt-PT" sz="3000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8928847" y="4289612"/>
            <a:ext cx="2971800" cy="2568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Nota: Las cifras representan la fracción de las capacidades materiales en el mundo correspondientes a cada región (excluidas las grandes potencias). La cifra más actualizada corresponde al año 2012</a:t>
            </a:r>
            <a:endParaRPr lang="pt-PT" sz="1200" dirty="0"/>
          </a:p>
          <a:p>
            <a:r>
              <a:rPr lang="es-ES" sz="1200" dirty="0"/>
              <a:t>Fuente: CINC v5.0, </a:t>
            </a:r>
            <a:r>
              <a:rPr lang="es-ES" sz="1200" dirty="0" err="1"/>
              <a:t>Correlates</a:t>
            </a:r>
            <a:r>
              <a:rPr lang="es-ES" sz="1200" dirty="0"/>
              <a:t> of </a:t>
            </a:r>
            <a:r>
              <a:rPr lang="es-ES" sz="1200" dirty="0" err="1"/>
              <a:t>War</a:t>
            </a:r>
            <a:r>
              <a:rPr lang="es-ES" sz="1200" dirty="0"/>
              <a:t> (Singer et al 1972)</a:t>
            </a:r>
          </a:p>
          <a:p>
            <a:endParaRPr lang="en-US" sz="1200" dirty="0"/>
          </a:p>
          <a:p>
            <a:r>
              <a:rPr lang="es-AR" sz="1200" dirty="0"/>
              <a:t>Extraído de Luis </a:t>
            </a:r>
            <a:r>
              <a:rPr lang="es-AR" sz="1200" dirty="0" err="1"/>
              <a:t>Schenoni</a:t>
            </a:r>
            <a:r>
              <a:rPr lang="es-AR" sz="1200" dirty="0"/>
              <a:t> y Andrés </a:t>
            </a:r>
            <a:r>
              <a:rPr lang="es-AR" sz="1200" dirty="0" err="1"/>
              <a:t>Malamud</a:t>
            </a:r>
            <a:r>
              <a:rPr lang="es-AR" sz="1200" dirty="0"/>
              <a:t> (2021) “Sobre la creciente irrelevancia de América Latina”, </a:t>
            </a:r>
            <a:r>
              <a:rPr lang="es-AR" sz="1200" b="1" dirty="0"/>
              <a:t>Nueva Sociedad</a:t>
            </a:r>
            <a:r>
              <a:rPr lang="es-ES" sz="1200" dirty="0"/>
              <a:t>, </a:t>
            </a:r>
            <a:r>
              <a:rPr lang="es-ES_tradnl" sz="1200" dirty="0"/>
              <a:t>N</a:t>
            </a:r>
            <a:r>
              <a:rPr lang="es-ES_tradnl" sz="1200" dirty="0">
                <a:sym typeface="Symbol" panose="05050102010706020507" pitchFamily="18" charset="2"/>
              </a:rPr>
              <a:t></a:t>
            </a:r>
            <a:r>
              <a:rPr lang="es-ES" sz="1200" dirty="0"/>
              <a:t>291: 66-79.</a:t>
            </a:r>
            <a:endParaRPr lang="pt-PT" sz="1200" dirty="0"/>
          </a:p>
          <a:p>
            <a:endParaRPr lang="pt-PT" sz="1200" dirty="0"/>
          </a:p>
        </p:txBody>
      </p:sp>
      <p:pic>
        <p:nvPicPr>
          <p:cNvPr id="7" name="Picture 4" descr="Chart, waterfall chart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097280"/>
            <a:ext cx="7132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3672"/>
          </a:xfrm>
        </p:spPr>
        <p:txBody>
          <a:bodyPr>
            <a:normAutofit/>
          </a:bodyPr>
          <a:lstStyle/>
          <a:p>
            <a:r>
              <a:rPr lang="es-ES" sz="3000" b="1" dirty="0"/>
              <a:t>3. La relevancia de las regiones según el volumen de comercio </a:t>
            </a:r>
            <a:endParaRPr lang="pt-PT" sz="3000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8928847" y="4329954"/>
            <a:ext cx="2971800" cy="252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Nota: Las cifras de volumen de comercio (importaciones más exportaciones) están calculadas en miles de millones de dólares americanos. La cifra más actual corresponde al año 2016</a:t>
            </a:r>
            <a:endParaRPr lang="pt-PT" sz="1200" dirty="0"/>
          </a:p>
          <a:p>
            <a:r>
              <a:rPr lang="es-ES" sz="1200" dirty="0"/>
              <a:t>Fuente: </a:t>
            </a:r>
            <a:r>
              <a:rPr lang="es-ES" sz="1200" dirty="0" err="1"/>
              <a:t>Trade</a:t>
            </a:r>
            <a:r>
              <a:rPr lang="es-ES" sz="1200" dirty="0"/>
              <a:t> </a:t>
            </a:r>
            <a:r>
              <a:rPr lang="es-ES" sz="1200" dirty="0" err="1"/>
              <a:t>Dataset</a:t>
            </a:r>
            <a:r>
              <a:rPr lang="es-ES" sz="1200" dirty="0"/>
              <a:t> v4.0, </a:t>
            </a:r>
            <a:r>
              <a:rPr lang="es-ES" sz="1200" dirty="0" err="1"/>
              <a:t>Correlates</a:t>
            </a:r>
            <a:r>
              <a:rPr lang="es-ES" sz="1200" dirty="0"/>
              <a:t> of </a:t>
            </a:r>
            <a:r>
              <a:rPr lang="es-ES" sz="1200" dirty="0" err="1"/>
              <a:t>War</a:t>
            </a:r>
            <a:r>
              <a:rPr lang="es-ES" sz="1200" dirty="0"/>
              <a:t> (Barbieri et al 2016)</a:t>
            </a:r>
          </a:p>
          <a:p>
            <a:endParaRPr lang="en-US" sz="1200" dirty="0"/>
          </a:p>
          <a:p>
            <a:r>
              <a:rPr lang="es-AR" sz="1200" dirty="0"/>
              <a:t>Extraído de Luis </a:t>
            </a:r>
            <a:r>
              <a:rPr lang="es-AR" sz="1200" dirty="0" err="1"/>
              <a:t>Schenoni</a:t>
            </a:r>
            <a:r>
              <a:rPr lang="es-AR" sz="1200" dirty="0"/>
              <a:t> y Andrés </a:t>
            </a:r>
            <a:r>
              <a:rPr lang="es-AR" sz="1200" dirty="0" err="1"/>
              <a:t>Malamud</a:t>
            </a:r>
            <a:r>
              <a:rPr lang="es-AR" sz="1200" dirty="0"/>
              <a:t> (2021) “Sobre la creciente irrelevancia de América Latina”, </a:t>
            </a:r>
            <a:r>
              <a:rPr lang="es-AR" sz="1200" b="1" dirty="0"/>
              <a:t>Nueva Sociedad</a:t>
            </a:r>
            <a:r>
              <a:rPr lang="es-ES" sz="1200" dirty="0"/>
              <a:t>, </a:t>
            </a:r>
            <a:r>
              <a:rPr lang="es-ES_tradnl" sz="1200" dirty="0"/>
              <a:t>N</a:t>
            </a:r>
            <a:r>
              <a:rPr lang="es-ES_tradnl" sz="1200" dirty="0">
                <a:sym typeface="Symbol" panose="05050102010706020507" pitchFamily="18" charset="2"/>
              </a:rPr>
              <a:t></a:t>
            </a:r>
            <a:r>
              <a:rPr lang="es-ES" sz="1200" dirty="0"/>
              <a:t>291: 66-79.</a:t>
            </a:r>
            <a:endParaRPr lang="pt-PT" sz="1200" dirty="0"/>
          </a:p>
          <a:p>
            <a:endParaRPr lang="pt-PT" sz="1200" dirty="0"/>
          </a:p>
        </p:txBody>
      </p:sp>
      <p:pic>
        <p:nvPicPr>
          <p:cNvPr id="7" name="Picture 5" descr="Chart, waterfall chart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097280"/>
            <a:ext cx="7132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3672"/>
          </a:xfrm>
        </p:spPr>
        <p:txBody>
          <a:bodyPr>
            <a:normAutofit/>
          </a:bodyPr>
          <a:lstStyle/>
          <a:p>
            <a:r>
              <a:rPr lang="es-ES" sz="3000" b="1" dirty="0"/>
              <a:t>4. Relevancia de distintas regiones según sus disputas militarizadas</a:t>
            </a:r>
            <a:endParaRPr lang="pt-PT" sz="3000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8928847" y="4787152"/>
            <a:ext cx="2971800" cy="2070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Nota: Las cifras corresponden al número de disputas militarizadas en región</a:t>
            </a:r>
            <a:endParaRPr lang="pt-PT" sz="1200" dirty="0"/>
          </a:p>
          <a:p>
            <a:r>
              <a:rPr lang="en-US" sz="1200" dirty="0"/>
              <a:t>Fuente: MID v5.0, Correlates of War (Palmer et al 2020)</a:t>
            </a:r>
          </a:p>
          <a:p>
            <a:endParaRPr lang="en-US" sz="1200" dirty="0"/>
          </a:p>
          <a:p>
            <a:r>
              <a:rPr lang="es-AR" sz="1200" dirty="0"/>
              <a:t>Extraído de Luis </a:t>
            </a:r>
            <a:r>
              <a:rPr lang="es-AR" sz="1200" dirty="0" err="1"/>
              <a:t>Schenoni</a:t>
            </a:r>
            <a:r>
              <a:rPr lang="es-AR" sz="1200" dirty="0"/>
              <a:t> y Andrés </a:t>
            </a:r>
            <a:r>
              <a:rPr lang="es-AR" sz="1200" dirty="0" err="1"/>
              <a:t>Malamud</a:t>
            </a:r>
            <a:r>
              <a:rPr lang="es-AR" sz="1200" dirty="0"/>
              <a:t> (2021) “Sobre la creciente irrelevancia de América Latina”, </a:t>
            </a:r>
            <a:r>
              <a:rPr lang="es-AR" sz="1200" b="1" dirty="0"/>
              <a:t>Nueva Sociedad</a:t>
            </a:r>
            <a:r>
              <a:rPr lang="es-ES" sz="1200" dirty="0"/>
              <a:t>, </a:t>
            </a:r>
            <a:r>
              <a:rPr lang="es-ES_tradnl" sz="1200" dirty="0"/>
              <a:t>N</a:t>
            </a:r>
            <a:r>
              <a:rPr lang="es-ES_tradnl" sz="1200" dirty="0">
                <a:sym typeface="Symbol" panose="05050102010706020507" pitchFamily="18" charset="2"/>
              </a:rPr>
              <a:t></a:t>
            </a:r>
            <a:r>
              <a:rPr lang="es-ES" sz="1200" dirty="0"/>
              <a:t>291: 66-79.</a:t>
            </a:r>
            <a:endParaRPr lang="pt-PT" sz="1200" dirty="0"/>
          </a:p>
        </p:txBody>
      </p:sp>
      <p:pic>
        <p:nvPicPr>
          <p:cNvPr id="7" name="Picture 6" descr="Bar chart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097280"/>
            <a:ext cx="7132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3672"/>
          </a:xfrm>
        </p:spPr>
        <p:txBody>
          <a:bodyPr>
            <a:normAutofit/>
          </a:bodyPr>
          <a:lstStyle/>
          <a:p>
            <a:r>
              <a:rPr lang="es-ES" sz="3000" b="1" dirty="0"/>
              <a:t>5. Relevancia de distintas regiones según sus relaciones diplomáticas</a:t>
            </a:r>
            <a:endParaRPr lang="pt-PT" sz="3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15399" y="4477872"/>
            <a:ext cx="2971800" cy="2380128"/>
          </a:xfrm>
        </p:spPr>
        <p:txBody>
          <a:bodyPr>
            <a:noAutofit/>
          </a:bodyPr>
          <a:lstStyle/>
          <a:p>
            <a:r>
              <a:rPr lang="es-ES" sz="1200" dirty="0"/>
              <a:t>Nota: Las cifras corresponden al número total de embajadas de los países de la región. La cifra más actual corresponde al año 2006</a:t>
            </a:r>
            <a:endParaRPr lang="pt-PT" sz="1200" dirty="0"/>
          </a:p>
          <a:p>
            <a:r>
              <a:rPr lang="es-ES" sz="1200" dirty="0"/>
              <a:t>Fuente: </a:t>
            </a:r>
            <a:r>
              <a:rPr lang="es-ES" sz="1200" dirty="0" err="1"/>
              <a:t>Diplomatic</a:t>
            </a:r>
            <a:r>
              <a:rPr lang="es-ES" sz="1200" dirty="0"/>
              <a:t> Exchange </a:t>
            </a:r>
            <a:r>
              <a:rPr lang="es-ES" sz="1200" dirty="0" err="1"/>
              <a:t>Dataset</a:t>
            </a:r>
            <a:r>
              <a:rPr lang="es-ES" sz="1200" dirty="0"/>
              <a:t>, </a:t>
            </a:r>
            <a:r>
              <a:rPr lang="es-ES" sz="1200" dirty="0" err="1"/>
              <a:t>Correlates</a:t>
            </a:r>
            <a:r>
              <a:rPr lang="es-ES" sz="1200" dirty="0"/>
              <a:t> of </a:t>
            </a:r>
            <a:r>
              <a:rPr lang="es-ES" sz="1200" dirty="0" err="1"/>
              <a:t>War</a:t>
            </a:r>
            <a:r>
              <a:rPr lang="es-ES" sz="1200" dirty="0"/>
              <a:t> (Bayer 2006)</a:t>
            </a:r>
          </a:p>
          <a:p>
            <a:endParaRPr lang="en-US" sz="1200" dirty="0"/>
          </a:p>
          <a:p>
            <a:r>
              <a:rPr lang="es-AR" sz="1200" dirty="0"/>
              <a:t>Extraído de Luis </a:t>
            </a:r>
            <a:r>
              <a:rPr lang="es-AR" sz="1200" dirty="0" err="1"/>
              <a:t>Schenoni</a:t>
            </a:r>
            <a:r>
              <a:rPr lang="es-AR" sz="1200" dirty="0"/>
              <a:t> y Andrés </a:t>
            </a:r>
            <a:r>
              <a:rPr lang="es-AR" sz="1200" dirty="0" err="1"/>
              <a:t>Malamud</a:t>
            </a:r>
            <a:r>
              <a:rPr lang="es-AR" sz="1200" dirty="0"/>
              <a:t> (2021) “Sobre la creciente irrelevancia de América Latina”, </a:t>
            </a:r>
            <a:r>
              <a:rPr lang="es-AR" sz="1200" b="1" dirty="0"/>
              <a:t>Nueva Sociedad</a:t>
            </a:r>
            <a:r>
              <a:rPr lang="es-ES" sz="1200" dirty="0"/>
              <a:t>, </a:t>
            </a:r>
            <a:r>
              <a:rPr lang="es-ES_tradnl" sz="1200" dirty="0"/>
              <a:t>N</a:t>
            </a:r>
            <a:r>
              <a:rPr lang="es-ES_tradnl" sz="1200" dirty="0">
                <a:sym typeface="Symbol" panose="05050102010706020507" pitchFamily="18" charset="2"/>
              </a:rPr>
              <a:t></a:t>
            </a:r>
            <a:r>
              <a:rPr lang="es-ES" sz="1200" dirty="0"/>
              <a:t>291: 66-79.</a:t>
            </a:r>
            <a:endParaRPr lang="pt-PT" sz="1200" dirty="0"/>
          </a:p>
          <a:p>
            <a:endParaRPr lang="pt-PT" sz="1200" dirty="0"/>
          </a:p>
          <a:p>
            <a:endParaRPr lang="pt-PT" sz="1200" dirty="0"/>
          </a:p>
        </p:txBody>
      </p:sp>
      <p:pic>
        <p:nvPicPr>
          <p:cNvPr id="6" name="Picture 7" descr="Chart, waterfall chart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097280"/>
            <a:ext cx="7132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3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endParaRPr lang="pt-P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997612" y="2111187"/>
            <a:ext cx="9356188" cy="4065775"/>
          </a:xfrm>
        </p:spPr>
        <p:txBody>
          <a:bodyPr/>
          <a:lstStyle/>
          <a:p>
            <a:r>
              <a:rPr lang="pt-PT" dirty="0">
                <a:solidFill>
                  <a:srgbClr val="FF0000"/>
                </a:solidFill>
              </a:rPr>
              <a:t>La </a:t>
            </a:r>
            <a:r>
              <a:rPr lang="pt-PT" dirty="0" err="1">
                <a:solidFill>
                  <a:srgbClr val="FF0000"/>
                </a:solidFill>
              </a:rPr>
              <a:t>bipolaridad</a:t>
            </a:r>
            <a:r>
              <a:rPr lang="pt-PT" dirty="0">
                <a:solidFill>
                  <a:srgbClr val="FF0000"/>
                </a:solidFill>
              </a:rPr>
              <a:t> emergente</a:t>
            </a:r>
          </a:p>
          <a:p>
            <a:endParaRPr lang="pt-PT" dirty="0"/>
          </a:p>
          <a:p>
            <a:r>
              <a:rPr lang="pt-PT" dirty="0"/>
              <a:t>América Latina </a:t>
            </a:r>
            <a:r>
              <a:rPr lang="pt-PT" dirty="0" err="1"/>
              <a:t>en</a:t>
            </a:r>
            <a:r>
              <a:rPr lang="pt-PT" dirty="0"/>
              <a:t> el mundo</a:t>
            </a:r>
          </a:p>
          <a:p>
            <a:endParaRPr lang="pt-PT" dirty="0"/>
          </a:p>
          <a:p>
            <a:r>
              <a:rPr lang="pt-PT" dirty="0"/>
              <a:t>América Latina </a:t>
            </a:r>
            <a:r>
              <a:rPr lang="pt-PT" dirty="0" err="1"/>
              <a:t>en</a:t>
            </a:r>
            <a:r>
              <a:rPr lang="pt-PT" dirty="0"/>
              <a:t> la </a:t>
            </a:r>
            <a:r>
              <a:rPr lang="pt-PT" dirty="0" err="1"/>
              <a:t>pospandemia</a:t>
            </a:r>
            <a:endParaRPr lang="pt-PT" dirty="0"/>
          </a:p>
          <a:p>
            <a:endParaRPr lang="pt-PT" dirty="0"/>
          </a:p>
          <a:p>
            <a:r>
              <a:rPr lang="pt-PT" dirty="0"/>
              <a:t>El futuro de América Latina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1084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73672"/>
          </a:xfrm>
        </p:spPr>
        <p:txBody>
          <a:bodyPr>
            <a:normAutofit/>
          </a:bodyPr>
          <a:lstStyle/>
          <a:p>
            <a:r>
              <a:rPr lang="es-ES" sz="3000" b="1" dirty="0"/>
              <a:t>6. Relevancia según participación regional en organizaciones internacionales</a:t>
            </a:r>
            <a:endParaRPr lang="pt-PT" sz="3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28847" y="4128247"/>
            <a:ext cx="2971800" cy="2729752"/>
          </a:xfrm>
        </p:spPr>
        <p:txBody>
          <a:bodyPr>
            <a:noAutofit/>
          </a:bodyPr>
          <a:lstStyle/>
          <a:p>
            <a:r>
              <a:rPr lang="es-ES" sz="1200" dirty="0"/>
              <a:t>Nota: Número de organizaciones internacionales de las que los países de la región forman parte en cualquier calidad (miembros plenos, asociados u observadores). La cifra más reciente corresponde al año 2014</a:t>
            </a:r>
            <a:endParaRPr lang="pt-PT" sz="1200" dirty="0"/>
          </a:p>
          <a:p>
            <a:r>
              <a:rPr lang="es-ES" sz="1200" dirty="0"/>
              <a:t>Fuente: International </a:t>
            </a:r>
            <a:r>
              <a:rPr lang="es-ES" sz="1200" dirty="0" err="1"/>
              <a:t>Organizations</a:t>
            </a:r>
            <a:r>
              <a:rPr lang="es-ES" sz="1200" dirty="0"/>
              <a:t> v3.0, </a:t>
            </a:r>
            <a:r>
              <a:rPr lang="es-ES" sz="1200" dirty="0" err="1"/>
              <a:t>Correlates</a:t>
            </a:r>
            <a:r>
              <a:rPr lang="es-ES" sz="1200" dirty="0"/>
              <a:t> of </a:t>
            </a:r>
            <a:r>
              <a:rPr lang="es-ES" sz="1200" dirty="0" err="1"/>
              <a:t>War</a:t>
            </a:r>
            <a:r>
              <a:rPr lang="es-ES" sz="1200" dirty="0"/>
              <a:t> (</a:t>
            </a:r>
            <a:r>
              <a:rPr lang="es-ES" sz="1200" dirty="0" err="1"/>
              <a:t>Pevehouse</a:t>
            </a:r>
            <a:r>
              <a:rPr lang="es-ES" sz="1200" dirty="0"/>
              <a:t> et al., 2006)</a:t>
            </a:r>
          </a:p>
          <a:p>
            <a:endParaRPr lang="en-US" sz="1200" dirty="0"/>
          </a:p>
          <a:p>
            <a:r>
              <a:rPr lang="es-AR" sz="1200" dirty="0"/>
              <a:t>Extraído de Luis </a:t>
            </a:r>
            <a:r>
              <a:rPr lang="es-AR" sz="1200" dirty="0" err="1"/>
              <a:t>Schenoni</a:t>
            </a:r>
            <a:r>
              <a:rPr lang="es-AR" sz="1200" dirty="0"/>
              <a:t> y Andrés </a:t>
            </a:r>
            <a:r>
              <a:rPr lang="es-AR" sz="1200" dirty="0" err="1"/>
              <a:t>Malamud</a:t>
            </a:r>
            <a:r>
              <a:rPr lang="es-AR" sz="1200" dirty="0"/>
              <a:t> (2021) “Sobre la creciente irrelevancia de América Latina”, </a:t>
            </a:r>
            <a:r>
              <a:rPr lang="es-AR" sz="1200" b="1" dirty="0"/>
              <a:t>Nueva Sociedad</a:t>
            </a:r>
            <a:r>
              <a:rPr lang="es-ES" sz="1200" dirty="0"/>
              <a:t>, </a:t>
            </a:r>
            <a:r>
              <a:rPr lang="es-ES_tradnl" sz="1200" dirty="0"/>
              <a:t>N</a:t>
            </a:r>
            <a:r>
              <a:rPr lang="es-ES_tradnl" sz="1200" dirty="0">
                <a:sym typeface="Symbol" panose="05050102010706020507" pitchFamily="18" charset="2"/>
              </a:rPr>
              <a:t></a:t>
            </a:r>
            <a:r>
              <a:rPr lang="es-ES" sz="1200" dirty="0"/>
              <a:t>291: 66-79.</a:t>
            </a:r>
            <a:endParaRPr lang="pt-PT" sz="1200" dirty="0"/>
          </a:p>
        </p:txBody>
      </p:sp>
      <p:pic>
        <p:nvPicPr>
          <p:cNvPr id="6" name="Picture 8" descr="Chart, waterfall chart&#10;&#10;Description automatically generat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097280"/>
            <a:ext cx="71323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7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548640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PT" sz="1800" b="1" dirty="0"/>
              <a:t>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700" b="1" dirty="0">
                <a:latin typeface="Arial" panose="020B0604020202020204" pitchFamily="34" charset="0"/>
                <a:cs typeface="Arial" panose="020B0604020202020204" pitchFamily="34" charset="0"/>
              </a:rPr>
              <a:t>Complex, but concentric</a:t>
            </a:r>
            <a:endParaRPr lang="pt-PT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5" descr="http://upload.wikimedia.org/wikipedia/commons/thumb/1/1a/Supranational_European_Bodies-en.svg/640px-Supranational_European_Bodies-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1076" y="1268414"/>
            <a:ext cx="7777163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74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74625"/>
            <a:ext cx="9144000" cy="531813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PT" sz="1800" b="1" dirty="0"/>
              <a:t> 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pt-PT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pt-PT" sz="27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r>
              <a:rPr lang="pt-P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r>
              <a:rPr lang="pt-PT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pt-PT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1" descr="C:\Users\Andrés\Documents\Andrés\My eBooks\Teaching and programs\Presentations\Diagrama_OIG_latino-americanas_e_caribenhas2-pt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50" y="774700"/>
            <a:ext cx="802005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55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ítul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548680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Regionalism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segmented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overlapping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/>
          </p:nvPr>
        </p:nvGraphicFramePr>
        <p:xfrm>
          <a:off x="2135560" y="631204"/>
          <a:ext cx="8153400" cy="632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o" r:id="rId3" imgW="9283293" imgH="7204458" progId="Word.Document.12">
                  <p:embed/>
                </p:oleObj>
              </mc:Choice>
              <mc:Fallback>
                <p:oleObj name="Documento" r:id="rId3" imgW="9283293" imgH="7204458" progId="Word.Document.12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560" y="631204"/>
                        <a:ext cx="8153400" cy="632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 bwMode="auto">
          <a:xfrm>
            <a:off x="1524000" y="65253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600" dirty="0">
                <a:latin typeface="+mj-lt"/>
                <a:ea typeface="+mj-ea"/>
                <a:cs typeface="+mj-cs"/>
              </a:rPr>
              <a:t>Andrés Malamud 2013</a:t>
            </a:r>
          </a:p>
        </p:txBody>
      </p:sp>
    </p:spTree>
    <p:extLst>
      <p:ext uri="{BB962C8B-B14F-4D97-AF65-F5344CB8AC3E}">
        <p14:creationId xmlns:p14="http://schemas.microsoft.com/office/powerpoint/2010/main" val="382162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804861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r>
              <a:rPr lang="pt-P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pt-P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Posição do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3074" name="Picture 2" descr="https://www.mapsland.com/maps/europe/large-detailed-satellite-map-of-europe-at-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17" y="1054925"/>
            <a:ext cx="8240184" cy="55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South America n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31" y="785431"/>
            <a:ext cx="5405956" cy="60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5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o Gráfico 2"/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Grafi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08" y="0"/>
            <a:ext cx="4439693" cy="6858000"/>
          </a:xfrm>
          <a:prstGeom prst="rect">
            <a:avLst/>
          </a:prstGeom>
        </p:spPr>
      </p:pic>
      <p:pic>
        <p:nvPicPr>
          <p:cNvPr id="5" name="Grafi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68" y="1"/>
            <a:ext cx="46270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1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endParaRPr lang="pt-P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997612" y="2111187"/>
            <a:ext cx="9356188" cy="4065775"/>
          </a:xfrm>
        </p:spPr>
        <p:txBody>
          <a:bodyPr/>
          <a:lstStyle/>
          <a:p>
            <a:r>
              <a:rPr lang="pt-PT" dirty="0"/>
              <a:t>La </a:t>
            </a:r>
            <a:r>
              <a:rPr lang="pt-PT" dirty="0" err="1"/>
              <a:t>bipolaridad</a:t>
            </a:r>
            <a:r>
              <a:rPr lang="pt-PT" dirty="0"/>
              <a:t> emergente</a:t>
            </a:r>
          </a:p>
          <a:p>
            <a:endParaRPr lang="pt-PT" dirty="0"/>
          </a:p>
          <a:p>
            <a:r>
              <a:rPr lang="pt-PT" dirty="0"/>
              <a:t>América Latina </a:t>
            </a:r>
            <a:r>
              <a:rPr lang="pt-PT" dirty="0" err="1"/>
              <a:t>en</a:t>
            </a:r>
            <a:r>
              <a:rPr lang="pt-PT" dirty="0"/>
              <a:t> el mundo</a:t>
            </a:r>
          </a:p>
          <a:p>
            <a:endParaRPr lang="pt-PT" dirty="0"/>
          </a:p>
          <a:p>
            <a:r>
              <a:rPr lang="pt-PT" dirty="0">
                <a:solidFill>
                  <a:srgbClr val="FF0000"/>
                </a:solidFill>
              </a:rPr>
              <a:t>América Latina </a:t>
            </a:r>
            <a:r>
              <a:rPr lang="pt-PT" dirty="0" err="1">
                <a:solidFill>
                  <a:srgbClr val="FF0000"/>
                </a:solidFill>
              </a:rPr>
              <a:t>en</a:t>
            </a:r>
            <a:r>
              <a:rPr lang="pt-PT" dirty="0">
                <a:solidFill>
                  <a:srgbClr val="FF0000"/>
                </a:solidFill>
              </a:rPr>
              <a:t> la </a:t>
            </a:r>
            <a:r>
              <a:rPr lang="pt-PT" dirty="0" err="1">
                <a:solidFill>
                  <a:srgbClr val="FF0000"/>
                </a:solidFill>
              </a:rPr>
              <a:t>pospandemia</a:t>
            </a:r>
            <a:endParaRPr lang="pt-PT" dirty="0">
              <a:solidFill>
                <a:srgbClr val="FF0000"/>
              </a:solidFill>
            </a:endParaRPr>
          </a:p>
          <a:p>
            <a:endParaRPr lang="pt-PT" dirty="0"/>
          </a:p>
          <a:p>
            <a:r>
              <a:rPr lang="pt-PT" dirty="0"/>
              <a:t>El futuro de América Latina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2681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B35A39-5ABF-334B-B265-2DE54C83F0D0}"/>
              </a:ext>
            </a:extLst>
          </p:cNvPr>
          <p:cNvSpPr/>
          <p:nvPr/>
        </p:nvSpPr>
        <p:spPr>
          <a:xfrm>
            <a:off x="2434899" y="262800"/>
            <a:ext cx="9490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pesar de la fuerte caída en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</a:t>
            </a: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ingresos durante los años 2000, esta sigue siendo elevada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92EAEF-90D8-534E-91DD-07E0EAF9767B}"/>
              </a:ext>
            </a:extLst>
          </p:cNvPr>
          <p:cNvSpPr/>
          <p:nvPr/>
        </p:nvSpPr>
        <p:spPr>
          <a:xfrm>
            <a:off x="2444523" y="1659277"/>
            <a:ext cx="898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de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10%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10%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pobre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CuadroTexto 6">
            <a:extLst>
              <a:ext uri="{FF2B5EF4-FFF2-40B4-BE49-F238E27FC236}">
                <a16:creationId xmlns:a16="http://schemas.microsoft.com/office/drawing/2014/main" id="{E75FDBEF-AFE2-0245-A7F7-1C19F30DE4A8}"/>
              </a:ext>
            </a:extLst>
          </p:cNvPr>
          <p:cNvSpPr txBox="1"/>
          <p:nvPr/>
        </p:nvSpPr>
        <p:spPr>
          <a:xfrm>
            <a:off x="2434899" y="6398118"/>
            <a:ext cx="5869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base a WID, SEDLAC y Banco Mundial </a:t>
            </a:r>
            <a:endParaRPr lang="es-C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B3F0C-7880-7244-9F57-296968590C2B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70CCB-6255-FE43-A650-8B99A4058F6A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AD291E-A8F9-154E-B844-FE6DE7879260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DA5AB1-C47B-C543-920A-F8D5A1531296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1" name="Chart 11">
            <a:extLst>
              <a:ext uri="{FF2B5EF4-FFF2-40B4-BE49-F238E27FC236}">
                <a16:creationId xmlns:a16="http://schemas.microsoft.com/office/drawing/2014/main" id="{5D305231-AC1E-BD40-8E41-B0692724733C}"/>
              </a:ext>
            </a:extLst>
          </p:cNvPr>
          <p:cNvGraphicFramePr>
            <a:graphicFrameLocks/>
          </p:cNvGraphicFramePr>
          <p:nvPr/>
        </p:nvGraphicFramePr>
        <p:xfrm>
          <a:off x="2963410" y="2366647"/>
          <a:ext cx="7275965" cy="3970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07A8E846-D74F-8349-B387-1328473B31F1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C19B4692-3093-AF49-822A-369BCBF23E73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313033-059B-024C-AE0F-11CDC07AF0DD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8AA77641-23CE-FD4A-8166-65D95E3A4EA0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714C5510-CD40-B14A-9B57-0A8A1A439B6E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CuadroTexto 1">
            <a:extLst>
              <a:ext uri="{FF2B5EF4-FFF2-40B4-BE49-F238E27FC236}">
                <a16:creationId xmlns:a16="http://schemas.microsoft.com/office/drawing/2014/main" id="{7C3A1C1F-1A09-FC43-92D2-14014B9EC96A}"/>
              </a:ext>
            </a:extLst>
          </p:cNvPr>
          <p:cNvSpPr txBox="1"/>
          <p:nvPr/>
        </p:nvSpPr>
        <p:spPr>
          <a:xfrm>
            <a:off x="8304362" y="4095291"/>
            <a:ext cx="391884" cy="2457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297426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B35A39-5ABF-334B-B265-2DE54C83F0D0}"/>
              </a:ext>
            </a:extLst>
          </p:cNvPr>
          <p:cNvSpPr/>
          <p:nvPr/>
        </p:nvSpPr>
        <p:spPr>
          <a:xfrm>
            <a:off x="2434899" y="262800"/>
            <a:ext cx="9490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pesar de la fuerte caída en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</a:t>
            </a: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ingresos durante los años 2000, esta sigue siendo elevada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92EAEF-90D8-534E-91DD-07E0EAF9767B}"/>
              </a:ext>
            </a:extLst>
          </p:cNvPr>
          <p:cNvSpPr/>
          <p:nvPr/>
        </p:nvSpPr>
        <p:spPr>
          <a:xfrm>
            <a:off x="2444523" y="1659277"/>
            <a:ext cx="8981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de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10%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10%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pobre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CuadroTexto 6">
            <a:extLst>
              <a:ext uri="{FF2B5EF4-FFF2-40B4-BE49-F238E27FC236}">
                <a16:creationId xmlns:a16="http://schemas.microsoft.com/office/drawing/2014/main" id="{E75FDBEF-AFE2-0245-A7F7-1C19F30DE4A8}"/>
              </a:ext>
            </a:extLst>
          </p:cNvPr>
          <p:cNvSpPr txBox="1"/>
          <p:nvPr/>
        </p:nvSpPr>
        <p:spPr>
          <a:xfrm>
            <a:off x="2434899" y="6398118"/>
            <a:ext cx="5869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base a WDI, SEDLAC y Banco Mundial </a:t>
            </a:r>
            <a:endParaRPr lang="es-C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B3F0C-7880-7244-9F57-296968590C2B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70CCB-6255-FE43-A650-8B99A4058F6A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AD291E-A8F9-154E-B844-FE6DE7879260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DA5AB1-C47B-C543-920A-F8D5A1531296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1" name="Chart 11">
            <a:extLst>
              <a:ext uri="{FF2B5EF4-FFF2-40B4-BE49-F238E27FC236}">
                <a16:creationId xmlns:a16="http://schemas.microsoft.com/office/drawing/2014/main" id="{5D305231-AC1E-BD40-8E41-B0692724733C}"/>
              </a:ext>
            </a:extLst>
          </p:cNvPr>
          <p:cNvGraphicFramePr>
            <a:graphicFrameLocks/>
          </p:cNvGraphicFramePr>
          <p:nvPr/>
        </p:nvGraphicFramePr>
        <p:xfrm>
          <a:off x="2963410" y="2366647"/>
          <a:ext cx="7275965" cy="3970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">
            <a:extLst>
              <a:ext uri="{FF2B5EF4-FFF2-40B4-BE49-F238E27FC236}">
                <a16:creationId xmlns:a16="http://schemas.microsoft.com/office/drawing/2014/main" id="{07A8E846-D74F-8349-B387-1328473B31F1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C19B4692-3093-AF49-822A-369BCBF23E73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313033-059B-024C-AE0F-11CDC07AF0DD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8AA77641-23CE-FD4A-8166-65D95E3A4EA0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714C5510-CD40-B14A-9B57-0A8A1A439B6E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305861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4">
            <a:extLst>
              <a:ext uri="{FF2B5EF4-FFF2-40B4-BE49-F238E27FC236}">
                <a16:creationId xmlns:a16="http://schemas.microsoft.com/office/drawing/2014/main" id="{981C7329-C025-EE4E-A8F0-851ACCE8DD3C}"/>
              </a:ext>
            </a:extLst>
          </p:cNvPr>
          <p:cNvSpPr txBox="1"/>
          <p:nvPr/>
        </p:nvSpPr>
        <p:spPr>
          <a:xfrm>
            <a:off x="2278017" y="6402502"/>
            <a:ext cx="7933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Cálculo de los autores en base a datos de CNTS Domestic Conflict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BE17E43-3342-4CB7-9351-ACD68AB57856}"/>
              </a:ext>
            </a:extLst>
          </p:cNvPr>
          <p:cNvSpPr/>
          <p:nvPr/>
        </p:nvSpPr>
        <p:spPr>
          <a:xfrm>
            <a:off x="2432841" y="1793050"/>
            <a:ext cx="7803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manifestaciones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huelgas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América Latina y el Caribe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prensa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EE.UU.)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A998CD3-9B51-C643-9AFE-7CD6BE57563E}"/>
              </a:ext>
            </a:extLst>
          </p:cNvPr>
          <p:cNvGraphicFramePr>
            <a:graphicFrameLocks/>
          </p:cNvGraphicFramePr>
          <p:nvPr/>
        </p:nvGraphicFramePr>
        <p:xfrm>
          <a:off x="1812326" y="2355443"/>
          <a:ext cx="9840092" cy="4052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67EE403-F23D-456F-990C-4FFBA21D4F4B}"/>
              </a:ext>
            </a:extLst>
          </p:cNvPr>
          <p:cNvSpPr/>
          <p:nvPr/>
        </p:nvSpPr>
        <p:spPr>
          <a:xfrm>
            <a:off x="2434897" y="262800"/>
            <a:ext cx="948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pandemia golpeó la región en medio de un fuerte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malestar social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352E4-D183-4CEF-9136-558E4D01AEE8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7E20E-3D9F-484B-977D-F7A3BC656C6E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007C9C-1A38-4189-A101-AB2AB780866B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16AC6B-43D4-4C03-B85A-B38A2852224E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304004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CBEA-3A4A-15D9-2CC4-32B906D6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623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periferización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demográfica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Occidente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arcador de Posição de Conteúdo 3">
            <a:extLst>
              <a:ext uri="{FF2B5EF4-FFF2-40B4-BE49-F238E27FC236}">
                <a16:creationId xmlns:a16="http://schemas.microsoft.com/office/drawing/2014/main" id="{291F71E1-6F78-0C28-EB54-42DF8EF86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89" y="1328199"/>
            <a:ext cx="8648242" cy="53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DCA9E1D-4B04-5644-9735-783DB8445060}"/>
              </a:ext>
            </a:extLst>
          </p:cNvPr>
          <p:cNvGraphicFramePr>
            <a:graphicFrameLocks/>
          </p:cNvGraphicFramePr>
          <p:nvPr/>
        </p:nvGraphicFramePr>
        <p:xfrm>
          <a:off x="2757459" y="2362098"/>
          <a:ext cx="7933765" cy="390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0C450E5-EBBB-47C6-B926-D21D53EFA98A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88F764-8118-4E9C-AAAD-A274111F2580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C135F-19CF-4B91-92FE-E91E1DB9E1CF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49BA9-FAD9-4A7E-805D-670B9F6717EF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D2BF20-EE96-564C-B1A7-9735D7A4BB39}"/>
              </a:ext>
            </a:extLst>
          </p:cNvPr>
          <p:cNvSpPr/>
          <p:nvPr/>
        </p:nvSpPr>
        <p:spPr>
          <a:xfrm>
            <a:off x="2461402" y="1687878"/>
            <a:ext cx="8802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teletrabajar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cuarentena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COVID-19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América Latina y el Caribe 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8EDA9A9-35C4-B141-B321-341BE9D8D83A}"/>
              </a:ext>
            </a:extLst>
          </p:cNvPr>
          <p:cNvSpPr/>
          <p:nvPr/>
        </p:nvSpPr>
        <p:spPr>
          <a:xfrm>
            <a:off x="2433600" y="468000"/>
            <a:ext cx="9489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acentuará la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2F585E06-27FF-D84D-8358-8A532E3855C5}"/>
              </a:ext>
            </a:extLst>
          </p:cNvPr>
          <p:cNvSpPr txBox="1"/>
          <p:nvPr/>
        </p:nvSpPr>
        <p:spPr>
          <a:xfrm>
            <a:off x="2491408" y="6290303"/>
            <a:ext cx="793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</a:t>
            </a:r>
            <a:r>
              <a:rPr lang="es-CL" sz="900" dirty="0">
                <a:latin typeface="Arial" panose="020B0604020202020204" pitchFamily="34" charset="0"/>
                <a:cs typeface="Arial" panose="020B0604020202020204" pitchFamily="34" charset="0"/>
              </a:rPr>
              <a:t> Cálculo de los autores en base a datos de ”Encuestas armonizadas de hogares de América Latina y el Caribe” del BID y resultados de la "Encuesta de impactos del coronavirus BID”, 2020. 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319C2B-820A-7A4F-8523-E6F7F4E28C55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FBED115-68EB-6C4E-9602-D0DC5AAA9205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E67706D-2D8B-8045-8FE9-10FB58869C1F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6CA8408-2032-5048-A65A-518BCAC62099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42AE428A-723C-5D4F-BFA2-9179F44D8AEF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98036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DCA9E1D-4B04-5644-9735-783DB8445060}"/>
              </a:ext>
            </a:extLst>
          </p:cNvPr>
          <p:cNvGraphicFramePr>
            <a:graphicFrameLocks/>
          </p:cNvGraphicFramePr>
          <p:nvPr/>
        </p:nvGraphicFramePr>
        <p:xfrm>
          <a:off x="2757459" y="2362098"/>
          <a:ext cx="7933765" cy="390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0C450E5-EBBB-47C6-B926-D21D53EFA98A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88F764-8118-4E9C-AAAD-A274111F2580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C135F-19CF-4B91-92FE-E91E1DB9E1CF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49BA9-FAD9-4A7E-805D-670B9F6717EF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D2BF20-EE96-564C-B1A7-9735D7A4BB39}"/>
              </a:ext>
            </a:extLst>
          </p:cNvPr>
          <p:cNvSpPr/>
          <p:nvPr/>
        </p:nvSpPr>
        <p:spPr>
          <a:xfrm>
            <a:off x="2461402" y="1687878"/>
            <a:ext cx="8802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Pérdida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teletrabajar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cuarentena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COVID-19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América Latina y el Caribe 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D8EDA9A9-35C4-B141-B321-341BE9D8D83A}"/>
              </a:ext>
            </a:extLst>
          </p:cNvPr>
          <p:cNvSpPr/>
          <p:nvPr/>
        </p:nvSpPr>
        <p:spPr>
          <a:xfrm>
            <a:off x="2433600" y="468000"/>
            <a:ext cx="9489600" cy="507831"/>
          </a:xfrm>
          <a:prstGeom prst="rect">
            <a:avLst/>
          </a:prstGeom>
        </p:spPr>
        <p:txBody>
          <a:bodyPr wrap="square" bIns="46800">
            <a:no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acentuará la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</a:t>
            </a: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2F585E06-27FF-D84D-8358-8A532E3855C5}"/>
              </a:ext>
            </a:extLst>
          </p:cNvPr>
          <p:cNvSpPr txBox="1"/>
          <p:nvPr/>
        </p:nvSpPr>
        <p:spPr>
          <a:xfrm>
            <a:off x="2491408" y="6290303"/>
            <a:ext cx="793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</a:t>
            </a:r>
            <a:r>
              <a:rPr lang="es-CL" sz="900" dirty="0">
                <a:latin typeface="Arial" panose="020B0604020202020204" pitchFamily="34" charset="0"/>
                <a:cs typeface="Arial" panose="020B0604020202020204" pitchFamily="34" charset="0"/>
              </a:rPr>
              <a:t> Cálculo de los autores en base a datos de ”Encuestas armonizadas de hogares de América Latina y el Caribe” del BID y resultados de la "Encuesta de impactos del coronavirus BID”, 2020.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319C2B-820A-7A4F-8523-E6F7F4E28C55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FBED115-68EB-6C4E-9602-D0DC5AAA9205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E67706D-2D8B-8045-8FE9-10FB58869C1F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6CA8408-2032-5048-A65A-518BCAC62099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42AE428A-723C-5D4F-BFA2-9179F44D8AEF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43826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áfico 1">
            <a:extLst>
              <a:ext uri="{FF2B5EF4-FFF2-40B4-BE49-F238E27FC236}">
                <a16:creationId xmlns:a16="http://schemas.microsoft.com/office/drawing/2014/main" id="{9D1CFFC5-5F33-954A-A41D-3F7A2BF34443}"/>
              </a:ext>
            </a:extLst>
          </p:cNvPr>
          <p:cNvGraphicFramePr>
            <a:graphicFrameLocks noGrp="1"/>
          </p:cNvGraphicFramePr>
          <p:nvPr/>
        </p:nvGraphicFramePr>
        <p:xfrm>
          <a:off x="2215973" y="2179593"/>
          <a:ext cx="9390205" cy="410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3B31ECB-14D8-4C1E-A0D8-7A5309CAF327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rgbClr val="FBBE4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2716D-1146-4702-BC35-59ED7A37526C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rgbClr val="FBBE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F99A5-7CD2-4EA7-9A9A-161730EAC0C5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rgbClr val="FBBE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351A2-D6B7-4418-BCD3-7C5871F842A8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E4B813-3E0C-49E0-ADD5-70821262954C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0F0D6E0-1A07-8A4B-B5EE-4D498E500F16}"/>
              </a:ext>
            </a:extLst>
          </p:cNvPr>
          <p:cNvSpPr/>
          <p:nvPr/>
        </p:nvSpPr>
        <p:spPr>
          <a:xfrm>
            <a:off x="2444523" y="1659277"/>
            <a:ext cx="9390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privada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DE60A3B9-B51E-7A4E-9B4F-87E5EF834811}"/>
              </a:ext>
            </a:extLst>
          </p:cNvPr>
          <p:cNvSpPr txBox="1"/>
          <p:nvPr/>
        </p:nvSpPr>
        <p:spPr>
          <a:xfrm>
            <a:off x="2434899" y="6463300"/>
            <a:ext cx="5869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base a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PISA 2018</a:t>
            </a:r>
            <a:endParaRPr lang="es-C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029B6A08-715F-DD41-82DD-CFC0B03E21AE}"/>
              </a:ext>
            </a:extLst>
          </p:cNvPr>
          <p:cNvSpPr/>
          <p:nvPr/>
        </p:nvSpPr>
        <p:spPr>
          <a:xfrm>
            <a:off x="2434899" y="262800"/>
            <a:ext cx="9490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clase media y alta opta por dejar los servicios públicos... en educación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CDFAD505-977D-EA44-AC9D-A0FA6468BB55}"/>
              </a:ext>
            </a:extLst>
          </p:cNvPr>
          <p:cNvSpPr/>
          <p:nvPr/>
        </p:nvSpPr>
        <p:spPr>
          <a:xfrm>
            <a:off x="4386336" y="5306743"/>
            <a:ext cx="1709664" cy="5835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10E39A57-C29E-1643-90E9-1AF19D59CC72}"/>
              </a:ext>
            </a:extLst>
          </p:cNvPr>
          <p:cNvSpPr/>
          <p:nvPr/>
        </p:nvSpPr>
        <p:spPr>
          <a:xfrm>
            <a:off x="6911074" y="2628900"/>
            <a:ext cx="4770385" cy="32613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2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áfico 1">
            <a:extLst>
              <a:ext uri="{FF2B5EF4-FFF2-40B4-BE49-F238E27FC236}">
                <a16:creationId xmlns:a16="http://schemas.microsoft.com/office/drawing/2014/main" id="{9D1CFFC5-5F33-954A-A41D-3F7A2BF34443}"/>
              </a:ext>
            </a:extLst>
          </p:cNvPr>
          <p:cNvGraphicFramePr>
            <a:graphicFrameLocks noGrp="1"/>
          </p:cNvGraphicFramePr>
          <p:nvPr/>
        </p:nvGraphicFramePr>
        <p:xfrm>
          <a:off x="2215973" y="2179593"/>
          <a:ext cx="9390205" cy="410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3B31ECB-14D8-4C1E-A0D8-7A5309CAF327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rgbClr val="FBBE4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2716D-1146-4702-BC35-59ED7A37526C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rgbClr val="FBBE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FF99A5-7CD2-4EA7-9A9A-161730EAC0C5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rgbClr val="FBBE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351A2-D6B7-4418-BCD3-7C5871F842A8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E4B813-3E0C-49E0-ADD5-70821262954C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0F0D6E0-1A07-8A4B-B5EE-4D498E500F16}"/>
              </a:ext>
            </a:extLst>
          </p:cNvPr>
          <p:cNvSpPr/>
          <p:nvPr/>
        </p:nvSpPr>
        <p:spPr>
          <a:xfrm>
            <a:off x="2444523" y="1659277"/>
            <a:ext cx="9390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quintil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privada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6">
            <a:extLst>
              <a:ext uri="{FF2B5EF4-FFF2-40B4-BE49-F238E27FC236}">
                <a16:creationId xmlns:a16="http://schemas.microsoft.com/office/drawing/2014/main" id="{DE60A3B9-B51E-7A4E-9B4F-87E5EF834811}"/>
              </a:ext>
            </a:extLst>
          </p:cNvPr>
          <p:cNvSpPr txBox="1"/>
          <p:nvPr/>
        </p:nvSpPr>
        <p:spPr>
          <a:xfrm>
            <a:off x="2434899" y="6463300"/>
            <a:ext cx="5869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base a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PISA 2018</a:t>
            </a:r>
            <a:endParaRPr lang="es-C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029B6A08-715F-DD41-82DD-CFC0B03E21AE}"/>
              </a:ext>
            </a:extLst>
          </p:cNvPr>
          <p:cNvSpPr/>
          <p:nvPr/>
        </p:nvSpPr>
        <p:spPr>
          <a:xfrm>
            <a:off x="2434899" y="262800"/>
            <a:ext cx="9490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clase media y alta opta por dejar los servicios públicos... en educación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100107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6">
            <a:extLst>
              <a:ext uri="{FF2B5EF4-FFF2-40B4-BE49-F238E27FC236}">
                <a16:creationId xmlns:a16="http://schemas.microsoft.com/office/drawing/2014/main" id="{38537A05-32DA-BE4E-BD46-80DB770DE589}"/>
              </a:ext>
            </a:extLst>
          </p:cNvPr>
          <p:cNvSpPr txBox="1"/>
          <p:nvPr/>
        </p:nvSpPr>
        <p:spPr>
          <a:xfrm>
            <a:off x="2434899" y="6463300"/>
            <a:ext cx="5869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base a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PISA 2018</a:t>
            </a:r>
            <a:endParaRPr lang="es-C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86ACEF-28C4-4EB3-802A-30EB6DC9CDDC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rgbClr val="FBBE4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18AE7-9C62-4681-8049-A34899528A68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rgbClr val="FBBE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DBAD2-CAF1-498D-8868-C0383244A7A7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rgbClr val="FBBE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DC9489-5A4A-48C0-94AD-7B0A9A72AE30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D51F7C-09C7-4B01-9EB5-ED5E55A5A58F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D067D8B-328A-F54B-B75B-D5117BCAFA84}"/>
              </a:ext>
            </a:extLst>
          </p:cNvPr>
          <p:cNvSpPr/>
          <p:nvPr/>
        </p:nvSpPr>
        <p:spPr>
          <a:xfrm>
            <a:off x="2434899" y="468000"/>
            <a:ext cx="94908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resultado: un alto nivel de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segregación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F90E3B9-A5B4-0F43-8A97-8B72CEAF8B03}"/>
              </a:ext>
            </a:extLst>
          </p:cNvPr>
          <p:cNvSpPr/>
          <p:nvPr/>
        </p:nvSpPr>
        <p:spPr>
          <a:xfrm>
            <a:off x="2444524" y="1659277"/>
            <a:ext cx="7819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segregación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9" name="Gráfico 1">
            <a:extLst>
              <a:ext uri="{FF2B5EF4-FFF2-40B4-BE49-F238E27FC236}">
                <a16:creationId xmlns:a16="http://schemas.microsoft.com/office/drawing/2014/main" id="{63056A80-441C-D748-A7F1-657AA7E3C9A3}"/>
              </a:ext>
            </a:extLst>
          </p:cNvPr>
          <p:cNvGraphicFramePr>
            <a:graphicFrameLocks noGrp="1"/>
          </p:cNvGraphicFramePr>
          <p:nvPr/>
        </p:nvGraphicFramePr>
        <p:xfrm>
          <a:off x="2223654" y="2183274"/>
          <a:ext cx="8929215" cy="4280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235810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B35A39-5ABF-334B-B265-2DE54C83F0D0}"/>
              </a:ext>
            </a:extLst>
          </p:cNvPr>
          <p:cNvSpPr/>
          <p:nvPr/>
        </p:nvSpPr>
        <p:spPr>
          <a:xfrm>
            <a:off x="2434899" y="468000"/>
            <a:ext cx="94908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Niveles altos pero asimétricos de </a:t>
            </a:r>
            <a:r>
              <a:rPr lang="es-ES_tradnl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segregación </a:t>
            </a:r>
            <a:r>
              <a:rPr lang="es-ES_tradnl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escolar</a:t>
            </a:r>
            <a:endParaRPr lang="es-ES_tradnl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8251D3-0DB7-074E-B761-8224DE7D34D1}"/>
              </a:ext>
            </a:extLst>
          </p:cNvPr>
          <p:cNvCxnSpPr>
            <a:cxnSpLocks/>
          </p:cNvCxnSpPr>
          <p:nvPr/>
        </p:nvCxnSpPr>
        <p:spPr>
          <a:xfrm>
            <a:off x="2531164" y="1504611"/>
            <a:ext cx="9660836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92EAEF-90D8-534E-91DD-07E0EAF9767B}"/>
              </a:ext>
            </a:extLst>
          </p:cNvPr>
          <p:cNvSpPr/>
          <p:nvPr/>
        </p:nvSpPr>
        <p:spPr>
          <a:xfrm>
            <a:off x="2444524" y="1659277"/>
            <a:ext cx="7819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segregación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01E06F-7A8D-4B94-BB08-940A42640171}"/>
              </a:ext>
            </a:extLst>
          </p:cNvPr>
          <p:cNvSpPr/>
          <p:nvPr/>
        </p:nvSpPr>
        <p:spPr>
          <a:xfrm>
            <a:off x="4316413" y="5461704"/>
            <a:ext cx="3508434" cy="8469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4C4ADF-21F8-4B3C-910D-5F9778DE82D6}"/>
              </a:ext>
            </a:extLst>
          </p:cNvPr>
          <p:cNvSpPr/>
          <p:nvPr/>
        </p:nvSpPr>
        <p:spPr>
          <a:xfrm>
            <a:off x="8483942" y="2336378"/>
            <a:ext cx="2584108" cy="37310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3DCB2D-C1F0-4281-B816-6F401BBE448A}"/>
              </a:ext>
            </a:extLst>
          </p:cNvPr>
          <p:cNvSpPr/>
          <p:nvPr/>
        </p:nvSpPr>
        <p:spPr>
          <a:xfrm>
            <a:off x="1306416" y="0"/>
            <a:ext cx="258143" cy="6858000"/>
          </a:xfrm>
          <a:prstGeom prst="rect">
            <a:avLst/>
          </a:prstGeom>
          <a:solidFill>
            <a:srgbClr val="FBBE4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7AF53E-5FE2-407B-B970-93B1479E7B05}"/>
              </a:ext>
            </a:extLst>
          </p:cNvPr>
          <p:cNvSpPr/>
          <p:nvPr/>
        </p:nvSpPr>
        <p:spPr>
          <a:xfrm>
            <a:off x="1046207" y="0"/>
            <a:ext cx="259492" cy="6858000"/>
          </a:xfrm>
          <a:prstGeom prst="rect">
            <a:avLst/>
          </a:prstGeom>
          <a:solidFill>
            <a:srgbClr val="FBBE4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ADAB79-C146-42F6-A6FF-7D280BAB3CE1}"/>
              </a:ext>
            </a:extLst>
          </p:cNvPr>
          <p:cNvSpPr/>
          <p:nvPr/>
        </p:nvSpPr>
        <p:spPr>
          <a:xfrm>
            <a:off x="766119" y="0"/>
            <a:ext cx="280088" cy="6858000"/>
          </a:xfrm>
          <a:prstGeom prst="rect">
            <a:avLst/>
          </a:prstGeom>
          <a:solidFill>
            <a:srgbClr val="FBBE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1CF54-8799-434A-95C2-F617017027D7}"/>
              </a:ext>
            </a:extLst>
          </p:cNvPr>
          <p:cNvSpPr/>
          <p:nvPr/>
        </p:nvSpPr>
        <p:spPr>
          <a:xfrm>
            <a:off x="0" y="0"/>
            <a:ext cx="766119" cy="6858000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65D8F6-690B-4A13-8FFE-2F7CC1D2D80F}"/>
              </a:ext>
            </a:extLst>
          </p:cNvPr>
          <p:cNvSpPr/>
          <p:nvPr/>
        </p:nvSpPr>
        <p:spPr>
          <a:xfrm rot="5400000">
            <a:off x="615157" y="-388197"/>
            <a:ext cx="996045" cy="2226368"/>
          </a:xfrm>
          <a:prstGeom prst="rect">
            <a:avLst/>
          </a:prstGeom>
          <a:solidFill>
            <a:srgbClr val="FB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DCCBC0A2-104C-D540-9FAE-227F4C9B0269}"/>
              </a:ext>
            </a:extLst>
          </p:cNvPr>
          <p:cNvSpPr txBox="1"/>
          <p:nvPr/>
        </p:nvSpPr>
        <p:spPr>
          <a:xfrm>
            <a:off x="2434899" y="6463300"/>
            <a:ext cx="5869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Cálculo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autores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base a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 PISA 2018</a:t>
            </a:r>
            <a:endParaRPr lang="es-CL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Gráfico 1">
            <a:extLst>
              <a:ext uri="{FF2B5EF4-FFF2-40B4-BE49-F238E27FC236}">
                <a16:creationId xmlns:a16="http://schemas.microsoft.com/office/drawing/2014/main" id="{E10CF008-A145-834E-A6D4-FC94473B447B}"/>
              </a:ext>
            </a:extLst>
          </p:cNvPr>
          <p:cNvGraphicFramePr>
            <a:graphicFrameLocks noGrp="1"/>
          </p:cNvGraphicFramePr>
          <p:nvPr/>
        </p:nvGraphicFramePr>
        <p:xfrm>
          <a:off x="2223654" y="2183274"/>
          <a:ext cx="8929215" cy="4280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7">
            <a:extLst>
              <a:ext uri="{FF2B5EF4-FFF2-40B4-BE49-F238E27FC236}">
                <a16:creationId xmlns:a16="http://schemas.microsoft.com/office/drawing/2014/main" id="{3BF1DEF8-59F8-487A-8949-17D5D22F0601}"/>
              </a:ext>
            </a:extLst>
          </p:cNvPr>
          <p:cNvSpPr txBox="1"/>
          <p:nvPr/>
        </p:nvSpPr>
        <p:spPr>
          <a:xfrm>
            <a:off x="7866742" y="6510402"/>
            <a:ext cx="4325257" cy="34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Gráfico: Matías </a:t>
            </a:r>
            <a:r>
              <a:rPr lang="es-ES_tradnl" sz="1600" dirty="0" err="1">
                <a:latin typeface="Arial" panose="020B0604020202020204" pitchFamily="34" charset="0"/>
                <a:cs typeface="Arial" panose="020B0604020202020204" pitchFamily="34" charset="0"/>
              </a:rPr>
              <a:t>Busso</a:t>
            </a: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 y Julián Messina (BID)</a:t>
            </a:r>
          </a:p>
        </p:txBody>
      </p:sp>
    </p:spTree>
    <p:extLst>
      <p:ext uri="{BB962C8B-B14F-4D97-AF65-F5344CB8AC3E}">
        <p14:creationId xmlns:p14="http://schemas.microsoft.com/office/powerpoint/2010/main" val="320890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8593"/>
          </a:xfrm>
        </p:spPr>
        <p:txBody>
          <a:bodyPr>
            <a:normAutofit/>
          </a:bodyPr>
          <a:lstStyle/>
          <a:p>
            <a:pPr algn="ctr">
              <a:spcBef>
                <a:spcPts val="400"/>
              </a:spcBef>
            </a:pPr>
            <a:r>
              <a:rPr lang="pt-PT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</a:t>
            </a:r>
            <a:r>
              <a:rPr lang="pt-P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</a:t>
            </a:r>
            <a:r>
              <a:rPr lang="pt-P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t-PT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Index</a:t>
            </a:r>
            <a:r>
              <a:rPr lang="pt-P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2022</a:t>
            </a:r>
            <a:endParaRPr lang="pt-PT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2" y="1111744"/>
            <a:ext cx="10787716" cy="55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24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endParaRPr lang="pt-P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997612" y="2111187"/>
            <a:ext cx="9356188" cy="4065775"/>
          </a:xfrm>
        </p:spPr>
        <p:txBody>
          <a:bodyPr/>
          <a:lstStyle/>
          <a:p>
            <a:r>
              <a:rPr lang="pt-PT" dirty="0"/>
              <a:t>La </a:t>
            </a:r>
            <a:r>
              <a:rPr lang="pt-PT" dirty="0" err="1"/>
              <a:t>bipolaridad</a:t>
            </a:r>
            <a:r>
              <a:rPr lang="pt-PT" dirty="0"/>
              <a:t> emergente</a:t>
            </a:r>
          </a:p>
          <a:p>
            <a:endParaRPr lang="pt-PT" dirty="0"/>
          </a:p>
          <a:p>
            <a:r>
              <a:rPr lang="pt-PT" dirty="0"/>
              <a:t>América Latina </a:t>
            </a:r>
            <a:r>
              <a:rPr lang="pt-PT" dirty="0" err="1"/>
              <a:t>en</a:t>
            </a:r>
            <a:r>
              <a:rPr lang="pt-PT" dirty="0"/>
              <a:t> el mundo</a:t>
            </a:r>
          </a:p>
          <a:p>
            <a:endParaRPr lang="pt-PT" dirty="0"/>
          </a:p>
          <a:p>
            <a:r>
              <a:rPr lang="pt-PT" dirty="0"/>
              <a:t>América Latina </a:t>
            </a:r>
            <a:r>
              <a:rPr lang="pt-PT" dirty="0" err="1"/>
              <a:t>en</a:t>
            </a:r>
            <a:r>
              <a:rPr lang="pt-PT" dirty="0"/>
              <a:t> la </a:t>
            </a:r>
            <a:r>
              <a:rPr lang="pt-PT" dirty="0" err="1"/>
              <a:t>pospandemia</a:t>
            </a:r>
            <a:endParaRPr lang="pt-PT" dirty="0"/>
          </a:p>
          <a:p>
            <a:endParaRPr lang="pt-PT" dirty="0"/>
          </a:p>
          <a:p>
            <a:r>
              <a:rPr lang="pt-PT" dirty="0">
                <a:solidFill>
                  <a:srgbClr val="FF0000"/>
                </a:solidFill>
              </a:rPr>
              <a:t>El futuro de América Latina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165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E898-C0AE-1C38-95ED-7F6996D1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B7EC4D18-56D5-BBF6-0BD6-935D5190D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27" y="0"/>
            <a:ext cx="5062745" cy="6750328"/>
          </a:xfrm>
        </p:spPr>
      </p:pic>
    </p:spTree>
    <p:extLst>
      <p:ext uri="{BB962C8B-B14F-4D97-AF65-F5344CB8AC3E}">
        <p14:creationId xmlns:p14="http://schemas.microsoft.com/office/powerpoint/2010/main" val="296110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3200"/>
            <a:ext cx="12192000" cy="740230"/>
          </a:xfrm>
        </p:spPr>
        <p:txBody>
          <a:bodyPr>
            <a:normAutofit/>
          </a:bodyPr>
          <a:lstStyle/>
          <a:p>
            <a:pPr algn="ctr"/>
            <a:r>
              <a:rPr lang="pt-P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Tendencias</a:t>
            </a:r>
            <a:r>
              <a:rPr lang="pt-PT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3000" b="1" dirty="0">
                <a:latin typeface="Arial" panose="020B0604020202020204" pitchFamily="34" charset="0"/>
                <a:cs typeface="Arial" panose="020B0604020202020204" pitchFamily="34" charset="0"/>
              </a:rPr>
              <a:t> América Latina: pobreza, </a:t>
            </a:r>
            <a:r>
              <a:rPr lang="pt-P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informalidad</a:t>
            </a:r>
            <a:r>
              <a:rPr lang="pt-PT" sz="30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pt-PT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violencia</a:t>
            </a:r>
            <a:endParaRPr lang="pt-PT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3">
            <a:extLst>
              <a:ext uri="{FF2B5EF4-FFF2-40B4-BE49-F238E27FC236}">
                <a16:creationId xmlns:a16="http://schemas.microsoft.com/office/drawing/2014/main" id="{FA50030F-74BA-38DA-8CCC-E6401617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69" y="857349"/>
            <a:ext cx="10152061" cy="600065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B80A5F-2721-EDAC-54B0-C9833E9B9856}"/>
              </a:ext>
            </a:extLst>
          </p:cNvPr>
          <p:cNvGraphicFramePr>
            <a:graphicFrameLocks/>
          </p:cNvGraphicFramePr>
          <p:nvPr/>
        </p:nvGraphicFramePr>
        <p:xfrm>
          <a:off x="1098549" y="943430"/>
          <a:ext cx="9994899" cy="6000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1" y="982342"/>
            <a:ext cx="11568254" cy="5742407"/>
          </a:xfrm>
        </p:spPr>
      </p:pic>
    </p:spTree>
    <p:extLst>
      <p:ext uri="{BB962C8B-B14F-4D97-AF65-F5344CB8AC3E}">
        <p14:creationId xmlns:p14="http://schemas.microsoft.com/office/powerpoint/2010/main" val="229819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78DC-FE4D-AB75-F27B-A658EDC7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66" y="109901"/>
            <a:ext cx="3031803" cy="3005439"/>
          </a:xfrm>
        </p:spPr>
        <p:txBody>
          <a:bodyPr/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Demografía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: Europa vs. África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6E7F899-81B7-55BB-BA1A-38353BA3B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3" y="1"/>
            <a:ext cx="740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6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C0355B2-26F0-29D5-0868-3988E31B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4" y="1241867"/>
            <a:ext cx="10533671" cy="53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B8E471-DE3D-AF8E-2B0B-03DBFDB489C9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6397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PT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  <a:r>
              <a:rPr lang="pt-P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t-P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1972 </a:t>
            </a:r>
            <a:r>
              <a:rPr lang="pt-PT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DCAA97-F4D9-A823-1988-FC8C46D1D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63" y="1241866"/>
            <a:ext cx="10533671" cy="533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3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8231-A62B-432B-7B09-4411823FD5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9DD53C-5920-6BDA-52BC-4DA0EC986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D3890-0202-6BBE-21B4-50CB1A2F5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3" y="698500"/>
            <a:ext cx="11612593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2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173039"/>
            <a:ext cx="9143999" cy="1477961"/>
          </a:xfrm>
        </p:spPr>
        <p:txBody>
          <a:bodyPr>
            <a:normAutofit/>
          </a:bodyPr>
          <a:lstStyle/>
          <a:p>
            <a:pPr algn="ctr"/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Elecciones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presidenciales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1994-2018</a:t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primera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vuelta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2" y="1651000"/>
            <a:ext cx="10345615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113E-F55B-4E9A-9599-5FF105F6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8048"/>
          </a:xfrm>
        </p:spPr>
        <p:txBody>
          <a:bodyPr/>
          <a:lstStyle/>
          <a:p>
            <a:pPr algn="ctr"/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afecta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la guerra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Ucrania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a América Latina? </a:t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Directamente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muy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poco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Chart, treemap chart&#10;&#10;Description automatically generated">
            <a:extLst>
              <a:ext uri="{FF2B5EF4-FFF2-40B4-BE49-F238E27FC236}">
                <a16:creationId xmlns:a16="http://schemas.microsoft.com/office/drawing/2014/main" id="{23A29C04-F425-4041-8A8B-B9BFD262D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17638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402168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113E-F55B-4E9A-9599-5FF105F6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581"/>
          </a:xfrm>
        </p:spPr>
        <p:txBody>
          <a:bodyPr/>
          <a:lstStyle/>
          <a:p>
            <a:pPr algn="ctr"/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indirectamente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, pero de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heterogénea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Chart, waterfall chart&#10;&#10;Description automatically generated">
            <a:extLst>
              <a:ext uri="{FF2B5EF4-FFF2-40B4-BE49-F238E27FC236}">
                <a16:creationId xmlns:a16="http://schemas.microsoft.com/office/drawing/2014/main" id="{9AD8369E-CD09-4C2F-A8AF-EF0193346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88" y="1323846"/>
            <a:ext cx="5564699" cy="5314601"/>
          </a:xfrm>
        </p:spPr>
      </p:pic>
    </p:spTree>
    <p:extLst>
      <p:ext uri="{BB962C8B-B14F-4D97-AF65-F5344CB8AC3E}">
        <p14:creationId xmlns:p14="http://schemas.microsoft.com/office/powerpoint/2010/main" val="80949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2DFE-9EC7-EDC7-962E-401F486F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5CE3A-C694-898D-187E-425A5882D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77900-74DB-9503-A782-149DBA750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33" y="0"/>
            <a:ext cx="9686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8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55BB-24A5-456F-AE50-A2013C03E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3881"/>
            <a:ext cx="10515600" cy="1142148"/>
          </a:xfrm>
        </p:spPr>
        <p:txBody>
          <a:bodyPr/>
          <a:lstStyle/>
          <a:p>
            <a:pPr algn="ctr"/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West,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Condena 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Rusia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Asamblea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General de la ONU</a:t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000" b="1" dirty="0">
                <a:latin typeface="Arial" panose="020B0604020202020204" pitchFamily="34" charset="0"/>
                <a:cs typeface="Arial" panose="020B0604020202020204" pitchFamily="34" charset="0"/>
              </a:rPr>
              <a:t>(y sanciones)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9250AF-B110-4A0A-AACB-66160ED200FF}"/>
              </a:ext>
            </a:extLst>
          </p:cNvPr>
          <p:cNvSpPr txBox="1">
            <a:spLocks/>
          </p:cNvSpPr>
          <p:nvPr/>
        </p:nvSpPr>
        <p:spPr bwMode="auto">
          <a:xfrm>
            <a:off x="1981199" y="6514803"/>
            <a:ext cx="8229600" cy="28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PT" sz="1600" dirty="0"/>
              <a:t>Resultado (02/03/2022): 141 – 35 – 5 (12 ausentes)</a:t>
            </a:r>
            <a:endParaRPr lang="en-GB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27E9CC-1B33-B112-2880-8E4B38F8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97" y="1629445"/>
            <a:ext cx="8699205" cy="48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FCFC83B-2E75-492C-8DBD-6AADBAAFD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28" y="1629444"/>
            <a:ext cx="9632741" cy="48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7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62D47-B819-FB47-9B16-8A1D159DE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2" name="Picture 4" descr="undefined">
            <a:extLst>
              <a:ext uri="{FF2B5EF4-FFF2-40B4-BE49-F238E27FC236}">
                <a16:creationId xmlns:a16="http://schemas.microsoft.com/office/drawing/2014/main" id="{CE3E0A94-A5F7-789C-5290-5A3B2C51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2192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B24FEAA-7BC3-21C0-5CCE-CF5F71380D9F}"/>
              </a:ext>
            </a:extLst>
          </p:cNvPr>
          <p:cNvSpPr txBox="1">
            <a:spLocks/>
          </p:cNvSpPr>
          <p:nvPr/>
        </p:nvSpPr>
        <p:spPr>
          <a:xfrm>
            <a:off x="0" y="28908"/>
            <a:ext cx="12192000" cy="609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Belt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, países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signatarios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21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8" y="762000"/>
            <a:ext cx="11049551" cy="6969715"/>
          </a:xfr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0" y="2471964"/>
            <a:ext cx="12191999" cy="16999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PT" sz="3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Democracias de baja </a:t>
            </a:r>
            <a:r>
              <a:rPr lang="pt-PT" sz="36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pt-PT" sz="3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sz="36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PT" sz="3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contextos de </a:t>
            </a:r>
            <a:r>
              <a:rPr lang="pt-PT" sz="36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informalidad</a:t>
            </a:r>
            <a:r>
              <a:rPr lang="pt-PT" sz="3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doméstica y </a:t>
            </a:r>
            <a:r>
              <a:rPr lang="pt-PT" sz="3600" b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realineamiento</a:t>
            </a:r>
            <a:r>
              <a:rPr lang="pt-PT" sz="3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internacional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327" y="258878"/>
            <a:ext cx="12191999" cy="893762"/>
          </a:xfrm>
        </p:spPr>
        <p:txBody>
          <a:bodyPr/>
          <a:lstStyle/>
          <a:p>
            <a:pPr algn="ctr"/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Retroceso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autoritario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? No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necesariamente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, pero…</a:t>
            </a:r>
          </a:p>
        </p:txBody>
      </p:sp>
    </p:spTree>
    <p:extLst>
      <p:ext uri="{BB962C8B-B14F-4D97-AF65-F5344CB8AC3E}">
        <p14:creationId xmlns:p14="http://schemas.microsoft.com/office/powerpoint/2010/main" val="129691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879AF-FC5D-4740-976E-239207AC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5722"/>
            <a:ext cx="2743200" cy="365125"/>
          </a:xfrm>
        </p:spPr>
        <p:txBody>
          <a:bodyPr/>
          <a:lstStyle/>
          <a:p>
            <a:pPr>
              <a:defRPr/>
            </a:pPr>
            <a:fld id="{F7E9A4FA-A833-194C-BC09-B0AA1870612E}" type="datetime4">
              <a:rPr lang="es-AR" smtClean="0"/>
              <a:pPr>
                <a:defRPr/>
              </a:pPr>
              <a:t>9 de abril de 2024</a:t>
            </a:fld>
            <a:endParaRPr lang="en-US" dirty="0"/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46B7A5A3-A97F-3AED-9C8E-F7AF5C545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41" y="684212"/>
            <a:ext cx="9579517" cy="614663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E1676E-6555-C6B7-6301-53D55F4F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153"/>
            <a:ext cx="10515600" cy="657059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tanto, la demografía…</a:t>
            </a:r>
          </a:p>
        </p:txBody>
      </p:sp>
    </p:spTree>
    <p:extLst>
      <p:ext uri="{BB962C8B-B14F-4D97-AF65-F5344CB8AC3E}">
        <p14:creationId xmlns:p14="http://schemas.microsoft.com/office/powerpoint/2010/main" val="109739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>
            <a:extLst>
              <a:ext uri="{FF2B5EF4-FFF2-40B4-BE49-F238E27FC236}">
                <a16:creationId xmlns:a16="http://schemas.microsoft.com/office/drawing/2014/main" id="{5F3401B3-E378-FDD3-0844-B40381E3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92" y="0"/>
            <a:ext cx="6959742" cy="69296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944E16-D890-A36D-6BF8-E983446C046C}"/>
              </a:ext>
            </a:extLst>
          </p:cNvPr>
          <p:cNvSpPr txBox="1">
            <a:spLocks/>
          </p:cNvSpPr>
          <p:nvPr/>
        </p:nvSpPr>
        <p:spPr>
          <a:xfrm>
            <a:off x="467832" y="1077508"/>
            <a:ext cx="3965945" cy="1867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periferización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económica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Occidente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4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CFD2-0725-99F1-538D-FE85F9B6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7322"/>
            <a:ext cx="2476500" cy="242307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división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Occidente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703D40-7166-AA91-65AF-C3A9409F1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0"/>
            <a:ext cx="971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6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C351-CB54-0B24-393C-729517F39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756"/>
            <a:ext cx="3113909" cy="3390640"/>
          </a:xfrm>
        </p:spPr>
        <p:txBody>
          <a:bodyPr/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China </a:t>
            </a:r>
            <a:r>
              <a:rPr lang="pt-P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 Europa: </a:t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800" b="1" dirty="0">
                <a:latin typeface="Arial" panose="020B0604020202020204" pitchFamily="34" charset="0"/>
                <a:cs typeface="Arial" panose="020B0604020202020204" pitchFamily="34" charset="0"/>
              </a:rPr>
              <a:t>autos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E3CF60-48A6-213A-E90E-6E11040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10" y="81805"/>
            <a:ext cx="8820843" cy="66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2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334B-9AE4-A72C-762D-A07AC9219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16A86-C56A-B001-0D43-345E7D5D1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8070BB7-0334-1B53-AFFD-1A0D4E71F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-17526"/>
            <a:ext cx="5359399" cy="68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0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1381</Words>
  <Application>Microsoft Office PowerPoint</Application>
  <PresentationFormat>Ecrã Panorâmico</PresentationFormat>
  <Paragraphs>175</Paragraphs>
  <Slides>48</Slides>
  <Notes>9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Symbol</vt:lpstr>
      <vt:lpstr>Wingdings</vt:lpstr>
      <vt:lpstr>Tema do Office</vt:lpstr>
      <vt:lpstr>Documento</vt:lpstr>
      <vt:lpstr>Development Policies and Politics in Latin America</vt:lpstr>
      <vt:lpstr>Estructura de la presentación</vt:lpstr>
      <vt:lpstr>La periferización demográfica de Occidente</vt:lpstr>
      <vt:lpstr>Demografía: Europa vs. África</vt:lpstr>
      <vt:lpstr>Mientras tanto, la demografía…</vt:lpstr>
      <vt:lpstr>Apresentação do PowerPoint</vt:lpstr>
      <vt:lpstr>La división  de Occidente</vt:lpstr>
      <vt:lpstr>China vs Europa:   autos</vt:lpstr>
      <vt:lpstr>Apresentação do PowerPoint</vt:lpstr>
      <vt:lpstr>Apresentação do PowerPoint</vt:lpstr>
      <vt:lpstr>Oferta mundial de productos sensibles en países con riesgo geopolítico % de la producción total</vt:lpstr>
      <vt:lpstr>Principal fuente de importaciones, 2018</vt:lpstr>
      <vt:lpstr>Principal destino de exportaciones sudamericanas, 2018</vt:lpstr>
      <vt:lpstr>Estructura de la presentación</vt:lpstr>
      <vt:lpstr>1. La relevancia de distintas regiones según su población </vt:lpstr>
      <vt:lpstr>2. La relevancia de distintas regiones según sus capacidades nacionales </vt:lpstr>
      <vt:lpstr>3. La relevancia de las regiones según el volumen de comercio </vt:lpstr>
      <vt:lpstr>4. Relevancia de distintas regiones según sus disputas militarizadas</vt:lpstr>
      <vt:lpstr>5. Relevancia de distintas regiones según sus relaciones diplomáticas</vt:lpstr>
      <vt:lpstr>6. Relevancia según participación regional en organizaciones internacionales</vt:lpstr>
      <vt:lpstr>  Dimensions of European Integration: Complex, but concentric</vt:lpstr>
      <vt:lpstr>  Is there such thing as integration in Latin America?</vt:lpstr>
      <vt:lpstr>Latin American Regionalism: segmented and overlapping</vt:lpstr>
      <vt:lpstr>Night view from space of Europe and South America</vt:lpstr>
      <vt:lpstr>Apresentação do PowerPoint</vt:lpstr>
      <vt:lpstr>Estructura de la presentación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Human Development Index, 2022</vt:lpstr>
      <vt:lpstr>Estructura de la presentación</vt:lpstr>
      <vt:lpstr>Apresentação do PowerPoint</vt:lpstr>
      <vt:lpstr>Tendencias en América Latina: pobreza, informalidad y violencia</vt:lpstr>
      <vt:lpstr>Apresentação do PowerPoint</vt:lpstr>
      <vt:lpstr>Apresentação do PowerPoint</vt:lpstr>
      <vt:lpstr>Elecciones presidenciales 1994-2018 (primera vuelta)</vt:lpstr>
      <vt:lpstr>¿Cómo afecta la guerra en Ucrania a América Latina?  Directamente, muy poco…</vt:lpstr>
      <vt:lpstr>…indirectamente sí, pero de manera heterogénea</vt:lpstr>
      <vt:lpstr>Apresentação do PowerPoint</vt:lpstr>
      <vt:lpstr>The West, the rest and the beast: Condena a Rusia en la Asamblea General de la ONU (y sanciones)</vt:lpstr>
      <vt:lpstr>Apresentação do PowerPoint</vt:lpstr>
      <vt:lpstr>¿Retroceso autoritario? No necesariamente, pero…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Gráfico 1. La relevancia de distintas regiones según su población</dc:title>
  <dc:creator>Andrés</dc:creator>
  <cp:lastModifiedBy>Andrés Malamud</cp:lastModifiedBy>
  <cp:revision>27</cp:revision>
  <dcterms:created xsi:type="dcterms:W3CDTF">2020-12-22T14:39:53Z</dcterms:created>
  <dcterms:modified xsi:type="dcterms:W3CDTF">2024-04-09T17:05:36Z</dcterms:modified>
</cp:coreProperties>
</file>